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1" r:id="rId2"/>
    <p:sldId id="266" r:id="rId3"/>
    <p:sldId id="293" r:id="rId4"/>
    <p:sldId id="273" r:id="rId5"/>
    <p:sldId id="295" r:id="rId6"/>
    <p:sldId id="298" r:id="rId7"/>
    <p:sldId id="290" r:id="rId8"/>
    <p:sldId id="277" r:id="rId9"/>
    <p:sldId id="278" r:id="rId10"/>
    <p:sldId id="299" r:id="rId11"/>
    <p:sldId id="281" r:id="rId12"/>
    <p:sldId id="287" r:id="rId13"/>
    <p:sldId id="282" r:id="rId14"/>
    <p:sldId id="285" r:id="rId15"/>
    <p:sldId id="286" r:id="rId16"/>
    <p:sldId id="288" r:id="rId17"/>
    <p:sldId id="291" r:id="rId18"/>
    <p:sldId id="284" r:id="rId19"/>
  </p:sldIdLst>
  <p:sldSz cx="12192000" cy="6858000"/>
  <p:notesSz cx="6858000" cy="9144000"/>
  <p:defaultTextStyle>
    <a:defPPr>
      <a:defRPr lang="en-GB"/>
    </a:defPPr>
    <a:lvl1pPr algn="l" rtl="0" fontAlgn="base">
      <a:spcBef>
        <a:spcPct val="0"/>
      </a:spcBef>
      <a:spcAft>
        <a:spcPct val="0"/>
      </a:spcAft>
      <a:defRPr sz="2200" kern="1200">
        <a:solidFill>
          <a:schemeClr val="tx1"/>
        </a:solidFill>
        <a:latin typeface="Comic Sans MS" pitchFamily="66" charset="0"/>
        <a:ea typeface="+mn-ea"/>
        <a:cs typeface="+mn-cs"/>
      </a:defRPr>
    </a:lvl1pPr>
    <a:lvl2pPr marL="457200" algn="l" rtl="0" fontAlgn="base">
      <a:spcBef>
        <a:spcPct val="0"/>
      </a:spcBef>
      <a:spcAft>
        <a:spcPct val="0"/>
      </a:spcAft>
      <a:defRPr sz="2200" kern="1200">
        <a:solidFill>
          <a:schemeClr val="tx1"/>
        </a:solidFill>
        <a:latin typeface="Comic Sans MS" pitchFamily="66" charset="0"/>
        <a:ea typeface="+mn-ea"/>
        <a:cs typeface="+mn-cs"/>
      </a:defRPr>
    </a:lvl2pPr>
    <a:lvl3pPr marL="914400" algn="l" rtl="0" fontAlgn="base">
      <a:spcBef>
        <a:spcPct val="0"/>
      </a:spcBef>
      <a:spcAft>
        <a:spcPct val="0"/>
      </a:spcAft>
      <a:defRPr sz="2200" kern="1200">
        <a:solidFill>
          <a:schemeClr val="tx1"/>
        </a:solidFill>
        <a:latin typeface="Comic Sans MS" pitchFamily="66" charset="0"/>
        <a:ea typeface="+mn-ea"/>
        <a:cs typeface="+mn-cs"/>
      </a:defRPr>
    </a:lvl3pPr>
    <a:lvl4pPr marL="1371600" algn="l" rtl="0" fontAlgn="base">
      <a:spcBef>
        <a:spcPct val="0"/>
      </a:spcBef>
      <a:spcAft>
        <a:spcPct val="0"/>
      </a:spcAft>
      <a:defRPr sz="2200" kern="1200">
        <a:solidFill>
          <a:schemeClr val="tx1"/>
        </a:solidFill>
        <a:latin typeface="Comic Sans MS" pitchFamily="66" charset="0"/>
        <a:ea typeface="+mn-ea"/>
        <a:cs typeface="+mn-cs"/>
      </a:defRPr>
    </a:lvl4pPr>
    <a:lvl5pPr marL="1828800" algn="l" rtl="0" fontAlgn="base">
      <a:spcBef>
        <a:spcPct val="0"/>
      </a:spcBef>
      <a:spcAft>
        <a:spcPct val="0"/>
      </a:spcAft>
      <a:defRPr sz="2200" kern="1200">
        <a:solidFill>
          <a:schemeClr val="tx1"/>
        </a:solidFill>
        <a:latin typeface="Comic Sans MS" pitchFamily="66" charset="0"/>
        <a:ea typeface="+mn-ea"/>
        <a:cs typeface="+mn-cs"/>
      </a:defRPr>
    </a:lvl5pPr>
    <a:lvl6pPr marL="2286000" algn="l" defTabSz="914400" rtl="0" eaLnBrk="1" latinLnBrk="0" hangingPunct="1">
      <a:defRPr sz="2200" kern="1200">
        <a:solidFill>
          <a:schemeClr val="tx1"/>
        </a:solidFill>
        <a:latin typeface="Comic Sans MS" pitchFamily="66" charset="0"/>
        <a:ea typeface="+mn-ea"/>
        <a:cs typeface="+mn-cs"/>
      </a:defRPr>
    </a:lvl6pPr>
    <a:lvl7pPr marL="2743200" algn="l" defTabSz="914400" rtl="0" eaLnBrk="1" latinLnBrk="0" hangingPunct="1">
      <a:defRPr sz="2200" kern="1200">
        <a:solidFill>
          <a:schemeClr val="tx1"/>
        </a:solidFill>
        <a:latin typeface="Comic Sans MS" pitchFamily="66" charset="0"/>
        <a:ea typeface="+mn-ea"/>
        <a:cs typeface="+mn-cs"/>
      </a:defRPr>
    </a:lvl7pPr>
    <a:lvl8pPr marL="3200400" algn="l" defTabSz="914400" rtl="0" eaLnBrk="1" latinLnBrk="0" hangingPunct="1">
      <a:defRPr sz="2200" kern="1200">
        <a:solidFill>
          <a:schemeClr val="tx1"/>
        </a:solidFill>
        <a:latin typeface="Comic Sans MS" pitchFamily="66" charset="0"/>
        <a:ea typeface="+mn-ea"/>
        <a:cs typeface="+mn-cs"/>
      </a:defRPr>
    </a:lvl8pPr>
    <a:lvl9pPr marL="3657600" algn="l" defTabSz="914400" rtl="0" eaLnBrk="1" latinLnBrk="0" hangingPunct="1">
      <a:defRPr sz="2200" kern="1200">
        <a:solidFill>
          <a:schemeClr val="tx1"/>
        </a:solidFill>
        <a:latin typeface="Comic Sans MS" pitchFamily="66"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4B0B85-7D5E-5D5E-5874-7108F8AE5679}" v="252" dt="2023-09-20T11:00:21.127"/>
    <p1510:client id="{0DEC1FED-1E11-790D-783E-BDC5A4AA11F7}" v="2" dt="2023-09-13T09:03:57.438"/>
    <p1510:client id="{1A7E3BF9-4B99-65F5-3A40-8E04AC4AD6EA}" v="16" dt="2023-09-18T23:03:04.223"/>
    <p1510:client id="{2567B7D5-2818-1A0D-9136-707C3284D051}" v="385" dt="2023-09-20T13:53:21.677"/>
    <p1510:client id="{4E1E98B8-44D6-2EC3-A864-0BEE78FF298F}" v="1526" dt="2023-09-21T20:50:20.544"/>
    <p1510:client id="{68B757E4-4A59-3DC6-E36C-83CF23510A0C}" v="346" dt="2023-09-21T11:49:57.874"/>
    <p1510:client id="{6AFCC2DB-094D-2620-69AF-5A03D6232414}" v="115" dt="2023-09-13T09:29:02.582"/>
    <p1510:client id="{942136BA-5C5E-A1A6-6FA3-19FE5A586CBA}" v="629" dt="2023-09-19T21:22:20.4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2"/>
  </p:normalViewPr>
  <p:slideViewPr>
    <p:cSldViewPr>
      <p:cViewPr varScale="1">
        <p:scale>
          <a:sx n="91" d="100"/>
          <a:sy n="91" d="100"/>
        </p:scale>
        <p:origin x="840" y="176"/>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722ACA-E097-40DC-A41B-E2A9467DC0E7}" type="datetimeFigureOut">
              <a:t>9/29/2023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80CBE4-0DF3-4CF3-9525-8D1026B906FA}" type="slidenum">
              <a:t>‹#›</a:t>
            </a:fld>
            <a:endParaRPr lang="en-US"/>
          </a:p>
        </p:txBody>
      </p:sp>
    </p:spTree>
    <p:extLst>
      <p:ext uri="{BB962C8B-B14F-4D97-AF65-F5344CB8AC3E}">
        <p14:creationId xmlns:p14="http://schemas.microsoft.com/office/powerpoint/2010/main" val="1207811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B80CBE4-0DF3-4CF3-9525-8D1026B906FA}" type="slidenum">
              <a:t>6</a:t>
            </a:fld>
            <a:endParaRPr lang="en-US"/>
          </a:p>
        </p:txBody>
      </p:sp>
    </p:spTree>
    <p:extLst>
      <p:ext uri="{BB962C8B-B14F-4D97-AF65-F5344CB8AC3E}">
        <p14:creationId xmlns:p14="http://schemas.microsoft.com/office/powerpoint/2010/main" val="3391042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974FA69-9593-4B0B-992C-BFE85F55E68C}" type="slidenum">
              <a:rPr lang="en-GB"/>
              <a:pPr>
                <a:defRPr/>
              </a:pPr>
              <a:t>‹#›</a:t>
            </a:fld>
            <a:endParaRPr lang="en-GB"/>
          </a:p>
        </p:txBody>
      </p:sp>
    </p:spTree>
    <p:extLst>
      <p:ext uri="{BB962C8B-B14F-4D97-AF65-F5344CB8AC3E}">
        <p14:creationId xmlns:p14="http://schemas.microsoft.com/office/powerpoint/2010/main" val="172701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8B674C1-3DBD-41BF-A19E-96414FFC6D98}" type="slidenum">
              <a:rPr lang="en-GB"/>
              <a:pPr>
                <a:defRPr/>
              </a:pPr>
              <a:t>‹#›</a:t>
            </a:fld>
            <a:endParaRPr lang="en-GB"/>
          </a:p>
        </p:txBody>
      </p:sp>
    </p:spTree>
    <p:extLst>
      <p:ext uri="{BB962C8B-B14F-4D97-AF65-F5344CB8AC3E}">
        <p14:creationId xmlns:p14="http://schemas.microsoft.com/office/powerpoint/2010/main" val="1864608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DEAF2BE-FC4F-47E0-9F5D-41EDC1A7C8AF}" type="slidenum">
              <a:rPr lang="en-GB"/>
              <a:pPr>
                <a:defRPr/>
              </a:pPr>
              <a:t>‹#›</a:t>
            </a:fld>
            <a:endParaRPr lang="en-GB"/>
          </a:p>
        </p:txBody>
      </p:sp>
    </p:spTree>
    <p:extLst>
      <p:ext uri="{BB962C8B-B14F-4D97-AF65-F5344CB8AC3E}">
        <p14:creationId xmlns:p14="http://schemas.microsoft.com/office/powerpoint/2010/main" val="4066270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C4CAC38E-2E63-40FE-8A4E-9DF0A7CC6BA9}" type="slidenum">
              <a:rPr lang="en-GB"/>
              <a:pPr>
                <a:defRPr/>
              </a:pPr>
              <a:t>‹#›</a:t>
            </a:fld>
            <a:endParaRPr lang="en-GB"/>
          </a:p>
        </p:txBody>
      </p:sp>
    </p:spTree>
    <p:extLst>
      <p:ext uri="{BB962C8B-B14F-4D97-AF65-F5344CB8AC3E}">
        <p14:creationId xmlns:p14="http://schemas.microsoft.com/office/powerpoint/2010/main" val="1499485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20AA519-95B7-4AA6-8EC9-08983C0AB841}" type="slidenum">
              <a:rPr lang="en-GB"/>
              <a:pPr>
                <a:defRPr/>
              </a:pPr>
              <a:t>‹#›</a:t>
            </a:fld>
            <a:endParaRPr lang="en-GB"/>
          </a:p>
        </p:txBody>
      </p:sp>
    </p:spTree>
    <p:extLst>
      <p:ext uri="{BB962C8B-B14F-4D97-AF65-F5344CB8AC3E}">
        <p14:creationId xmlns:p14="http://schemas.microsoft.com/office/powerpoint/2010/main" val="2003593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21D05005-078D-48F5-AEC2-959FAA7F982F}" type="slidenum">
              <a:rPr lang="en-GB"/>
              <a:pPr>
                <a:defRPr/>
              </a:pPr>
              <a:t>‹#›</a:t>
            </a:fld>
            <a:endParaRPr lang="en-GB"/>
          </a:p>
        </p:txBody>
      </p:sp>
    </p:spTree>
    <p:extLst>
      <p:ext uri="{BB962C8B-B14F-4D97-AF65-F5344CB8AC3E}">
        <p14:creationId xmlns:p14="http://schemas.microsoft.com/office/powerpoint/2010/main" val="3375935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D73CB9A-2B07-4C8F-AE82-9A397FFE3222}" type="slidenum">
              <a:rPr lang="en-GB"/>
              <a:pPr>
                <a:defRPr/>
              </a:pPr>
              <a:t>‹#›</a:t>
            </a:fld>
            <a:endParaRPr lang="en-GB"/>
          </a:p>
        </p:txBody>
      </p:sp>
    </p:spTree>
    <p:extLst>
      <p:ext uri="{BB962C8B-B14F-4D97-AF65-F5344CB8AC3E}">
        <p14:creationId xmlns:p14="http://schemas.microsoft.com/office/powerpoint/2010/main" val="484273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8BE2A45-BACD-4CD5-81F9-118B2E608766}" type="slidenum">
              <a:rPr lang="en-GB"/>
              <a:pPr>
                <a:defRPr/>
              </a:pPr>
              <a:t>‹#›</a:t>
            </a:fld>
            <a:endParaRPr lang="en-GB"/>
          </a:p>
        </p:txBody>
      </p:sp>
    </p:spTree>
    <p:extLst>
      <p:ext uri="{BB962C8B-B14F-4D97-AF65-F5344CB8AC3E}">
        <p14:creationId xmlns:p14="http://schemas.microsoft.com/office/powerpoint/2010/main" val="3549600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E02AAE50-233B-4A04-8172-4104501FDB92}" type="slidenum">
              <a:rPr lang="en-GB"/>
              <a:pPr>
                <a:defRPr/>
              </a:pPr>
              <a:t>‹#›</a:t>
            </a:fld>
            <a:endParaRPr lang="en-GB"/>
          </a:p>
        </p:txBody>
      </p:sp>
    </p:spTree>
    <p:extLst>
      <p:ext uri="{BB962C8B-B14F-4D97-AF65-F5344CB8AC3E}">
        <p14:creationId xmlns:p14="http://schemas.microsoft.com/office/powerpoint/2010/main" val="20073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B840499-E981-4816-BBE1-6C6DA1435AEC}" type="slidenum">
              <a:rPr lang="en-GB"/>
              <a:pPr>
                <a:defRPr/>
              </a:pPr>
              <a:t>‹#›</a:t>
            </a:fld>
            <a:endParaRPr lang="en-GB"/>
          </a:p>
        </p:txBody>
      </p:sp>
    </p:spTree>
    <p:extLst>
      <p:ext uri="{BB962C8B-B14F-4D97-AF65-F5344CB8AC3E}">
        <p14:creationId xmlns:p14="http://schemas.microsoft.com/office/powerpoint/2010/main" val="486541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1146174E-77DD-4BAE-8104-0F521F2E38D2}" type="slidenum">
              <a:rPr lang="en-GB"/>
              <a:pPr>
                <a:defRPr/>
              </a:pPr>
              <a:t>‹#›</a:t>
            </a:fld>
            <a:endParaRPr lang="en-GB"/>
          </a:p>
        </p:txBody>
      </p:sp>
    </p:spTree>
    <p:extLst>
      <p:ext uri="{BB962C8B-B14F-4D97-AF65-F5344CB8AC3E}">
        <p14:creationId xmlns:p14="http://schemas.microsoft.com/office/powerpoint/2010/main" val="3594073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GB"/>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GB"/>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51818F6A-5550-4854-AA09-780FFA171090}"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Layout" Target="../slideLayouts/slideLayout2.xml"/><Relationship Id="rId7" Type="http://schemas.openxmlformats.org/officeDocument/2006/relationships/image" Target="../media/image30.jpe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2.png"/><Relationship Id="rId4" Type="http://schemas.openxmlformats.org/officeDocument/2006/relationships/image" Target="../media/image27.jpe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36.jpe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2.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5" Type="http://schemas.openxmlformats.org/officeDocument/2006/relationships/image" Target="../media/image2.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hyperlink" Target="mailto:eyfs@billingshurstprimary.org.uk" TargetMode="Externa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16.jpe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audio" Target="../media/media8.m4a"/><Relationship Id="rId7" Type="http://schemas.openxmlformats.org/officeDocument/2006/relationships/image" Target="../media/image20.png"/><Relationship Id="rId2" Type="http://schemas.microsoft.com/office/2007/relationships/media" Target="../media/media8.m4a"/><Relationship Id="rId1" Type="http://schemas.openxmlformats.org/officeDocument/2006/relationships/themeOverride" Target="../theme/themeOverride1.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png"/><Relationship Id="rId4" Type="http://schemas.openxmlformats.org/officeDocument/2006/relationships/slideLayout" Target="../slideLayouts/slideLayout2.xml"/><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media9.m4a"/><Relationship Id="rId7" Type="http://schemas.openxmlformats.org/officeDocument/2006/relationships/image" Target="../media/image25.png"/><Relationship Id="rId2" Type="http://schemas.microsoft.com/office/2007/relationships/media" Target="../media/media9.m4a"/><Relationship Id="rId1" Type="http://schemas.openxmlformats.org/officeDocument/2006/relationships/themeOverride" Target="../theme/themeOverride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slideLayout" Target="../slideLayouts/slideLayout2.xml"/><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3"/>
          <p:cNvSpPr>
            <a:spLocks noChangeArrowheads="1"/>
          </p:cNvSpPr>
          <p:nvPr/>
        </p:nvSpPr>
        <p:spPr bwMode="auto">
          <a:xfrm>
            <a:off x="1524001" y="2784933"/>
            <a:ext cx="18473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endParaRPr lang="en-US" altLang="en-US"/>
          </a:p>
        </p:txBody>
      </p:sp>
      <p:sp>
        <p:nvSpPr>
          <p:cNvPr id="2052" name="TextBox 5"/>
          <p:cNvSpPr txBox="1">
            <a:spLocks noChangeArrowheads="1"/>
          </p:cNvSpPr>
          <p:nvPr/>
        </p:nvSpPr>
        <p:spPr bwMode="auto">
          <a:xfrm>
            <a:off x="2667000" y="5286376"/>
            <a:ext cx="6929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solidFill>
                  <a:schemeClr val="bg2"/>
                </a:solidFill>
                <a:latin typeface="Comic Sans MS"/>
              </a:rPr>
              <a:t>Welcome to Early Years</a:t>
            </a:r>
            <a:endParaRPr lang="en-GB" altLang="en-US" sz="3600" dirty="0">
              <a:solidFill>
                <a:schemeClr val="bg2"/>
              </a:solidFill>
            </a:endParaRPr>
          </a:p>
        </p:txBody>
      </p:sp>
      <p:pic>
        <p:nvPicPr>
          <p:cNvPr id="1026" name="Picture 2">
            <a:extLst>
              <a:ext uri="{FF2B5EF4-FFF2-40B4-BE49-F238E27FC236}">
                <a16:creationId xmlns:a16="http://schemas.microsoft.com/office/drawing/2014/main" id="{0ED320CD-4DE7-1812-1A03-90F8ABD47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769" y="601617"/>
            <a:ext cx="4536504" cy="4608857"/>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26 Sep 2023 at 20:45:08">
            <a:hlinkClick r:id="" action="ppaction://media"/>
            <a:extLst>
              <a:ext uri="{FF2B5EF4-FFF2-40B4-BE49-F238E27FC236}">
                <a16:creationId xmlns:a16="http://schemas.microsoft.com/office/drawing/2014/main" id="{ADD1D5AF-A917-1A74-6C96-7291AA00E99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194969" y="439767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6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17F9D-F2E9-F08C-174C-6F6E0C3DCF62}"/>
              </a:ext>
            </a:extLst>
          </p:cNvPr>
          <p:cNvSpPr>
            <a:spLocks noGrp="1"/>
          </p:cNvSpPr>
          <p:nvPr>
            <p:ph type="ctrTitle"/>
          </p:nvPr>
        </p:nvSpPr>
        <p:spPr>
          <a:xfrm>
            <a:off x="914400" y="692696"/>
            <a:ext cx="10363200" cy="1470025"/>
          </a:xfrm>
        </p:spPr>
        <p:txBody>
          <a:bodyPr/>
          <a:lstStyle/>
          <a:p>
            <a:r>
              <a:rPr lang="en-US" dirty="0">
                <a:solidFill>
                  <a:schemeClr val="accent3">
                    <a:lumMod val="10000"/>
                  </a:schemeClr>
                </a:solidFill>
              </a:rPr>
              <a:t>Twitter / X</a:t>
            </a:r>
            <a:endParaRPr lang="en-GB" dirty="0">
              <a:solidFill>
                <a:schemeClr val="accent3">
                  <a:lumMod val="10000"/>
                </a:schemeClr>
              </a:solidFill>
            </a:endParaRPr>
          </a:p>
        </p:txBody>
      </p:sp>
      <p:sp>
        <p:nvSpPr>
          <p:cNvPr id="4" name="Rectangle 3">
            <a:extLst>
              <a:ext uri="{FF2B5EF4-FFF2-40B4-BE49-F238E27FC236}">
                <a16:creationId xmlns:a16="http://schemas.microsoft.com/office/drawing/2014/main" id="{0F759EDE-4A77-5C16-B8ED-3BFC58469C79}"/>
              </a:ext>
            </a:extLst>
          </p:cNvPr>
          <p:cNvSpPr txBox="1">
            <a:spLocks noChangeArrowheads="1"/>
          </p:cNvSpPr>
          <p:nvPr/>
        </p:nvSpPr>
        <p:spPr bwMode="auto">
          <a:xfrm>
            <a:off x="1091444" y="2060848"/>
            <a:ext cx="10009112" cy="175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spcBef>
                <a:spcPct val="20000"/>
              </a:spcBef>
              <a:buFontTx/>
              <a:buChar char="•"/>
            </a:pPr>
            <a:r>
              <a:rPr lang="en-GB" altLang="en-US" sz="2400" dirty="0">
                <a:solidFill>
                  <a:schemeClr val="accent3">
                    <a:lumMod val="10000"/>
                  </a:schemeClr>
                </a:solidFill>
              </a:rPr>
              <a:t>Regular photos and comments showing Year Group learning will be posted on Year group Twitter to follow:</a:t>
            </a:r>
            <a:endParaRPr lang="en-US"/>
          </a:p>
          <a:p>
            <a:pPr eaLnBrk="1" hangingPunct="1">
              <a:spcBef>
                <a:spcPct val="20000"/>
              </a:spcBef>
              <a:buFontTx/>
              <a:buChar char="•"/>
            </a:pPr>
            <a:endParaRPr lang="en-GB" altLang="en-US" sz="2400" dirty="0">
              <a:solidFill>
                <a:srgbClr val="FF0000"/>
              </a:solidFill>
            </a:endParaRPr>
          </a:p>
          <a:p>
            <a:pPr algn="ctr" eaLnBrk="1" hangingPunct="1">
              <a:spcBef>
                <a:spcPct val="20000"/>
              </a:spcBef>
              <a:buFontTx/>
              <a:buChar char="•"/>
            </a:pPr>
            <a:r>
              <a:rPr lang="en-GB" altLang="en-US" sz="2400" dirty="0">
                <a:solidFill>
                  <a:schemeClr val="accent3">
                    <a:lumMod val="10000"/>
                  </a:schemeClr>
                </a:solidFill>
                <a:latin typeface="Comic Sans MS"/>
              </a:rPr>
              <a:t>@BPSEYFS</a:t>
            </a:r>
            <a:endParaRPr lang="en-GB" altLang="en-US" sz="2400" dirty="0">
              <a:solidFill>
                <a:schemeClr val="accent3">
                  <a:lumMod val="10000"/>
                </a:schemeClr>
              </a:solidFill>
            </a:endParaRPr>
          </a:p>
        </p:txBody>
      </p:sp>
      <p:pic>
        <p:nvPicPr>
          <p:cNvPr id="3" name="Audio Recording 26 Sep 2023 at 21:19:50">
            <a:hlinkClick r:id="" action="ppaction://media"/>
            <a:extLst>
              <a:ext uri="{FF2B5EF4-FFF2-40B4-BE49-F238E27FC236}">
                <a16:creationId xmlns:a16="http://schemas.microsoft.com/office/drawing/2014/main" id="{C8855A68-C85C-F8BC-799A-14489C5931A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680176" y="3406203"/>
            <a:ext cx="812800" cy="812800"/>
          </a:xfrm>
          <a:prstGeom prst="rect">
            <a:avLst/>
          </a:prstGeom>
        </p:spPr>
      </p:pic>
    </p:spTree>
    <p:extLst>
      <p:ext uri="{BB962C8B-B14F-4D97-AF65-F5344CB8AC3E}">
        <p14:creationId xmlns:p14="http://schemas.microsoft.com/office/powerpoint/2010/main" val="381651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412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81200" y="277814"/>
            <a:ext cx="8229600" cy="1139825"/>
          </a:xfrm>
        </p:spPr>
        <p:txBody>
          <a:bodyPr/>
          <a:lstStyle/>
          <a:p>
            <a:pPr eaLnBrk="1" hangingPunct="1">
              <a:defRPr/>
            </a:pPr>
            <a:r>
              <a:rPr lang="en-GB" sz="3600" kern="1200" dirty="0">
                <a:solidFill>
                  <a:schemeClr val="bg2"/>
                </a:solidFill>
                <a:latin typeface="Comic Sans MS" pitchFamily="66" charset="0"/>
                <a:ea typeface="+mn-ea"/>
                <a:cs typeface="+mn-cs"/>
              </a:rPr>
              <a:t>Physical Education</a:t>
            </a:r>
          </a:p>
        </p:txBody>
      </p:sp>
      <p:sp>
        <p:nvSpPr>
          <p:cNvPr id="5" name="Rectangle 3"/>
          <p:cNvSpPr txBox="1">
            <a:spLocks noChangeArrowheads="1"/>
          </p:cNvSpPr>
          <p:nvPr/>
        </p:nvSpPr>
        <p:spPr bwMode="auto">
          <a:xfrm>
            <a:off x="2024063" y="1340769"/>
            <a:ext cx="7758112" cy="4790158"/>
          </a:xfrm>
          <a:prstGeom prst="rect">
            <a:avLst/>
          </a:prstGeom>
          <a:noFill/>
          <a:ln w="9525">
            <a:noFill/>
            <a:miter lim="800000"/>
            <a:headEnd/>
            <a:tailEnd/>
          </a:ln>
          <a:effectLst/>
        </p:spPr>
        <p:txBody>
          <a:bodyPr lIns="91440" tIns="45720" rIns="91440" bIns="45720" anchor="t"/>
          <a:lstStyle/>
          <a:p>
            <a:pPr marL="342900" indent="-342900">
              <a:lnSpc>
                <a:spcPct val="90000"/>
              </a:lnSpc>
              <a:spcBef>
                <a:spcPct val="20000"/>
              </a:spcBef>
              <a:defRPr/>
            </a:pPr>
            <a:endParaRPr lang="en-GB" sz="2400" dirty="0">
              <a:solidFill>
                <a:srgbClr val="FF0000"/>
              </a:solidFill>
            </a:endParaRPr>
          </a:p>
          <a:p>
            <a:pPr marL="342900" indent="-342900" algn="ctr">
              <a:lnSpc>
                <a:spcPct val="90000"/>
              </a:lnSpc>
              <a:spcBef>
                <a:spcPct val="20000"/>
              </a:spcBef>
              <a:buFont typeface="Arial" pitchFamily="34" charset="0"/>
              <a:buChar char="•"/>
              <a:defRPr/>
            </a:pPr>
            <a:r>
              <a:rPr lang="en-GB" sz="2800" dirty="0">
                <a:solidFill>
                  <a:schemeClr val="accent3">
                    <a:lumMod val="10000"/>
                  </a:schemeClr>
                </a:solidFill>
                <a:latin typeface="Comic Sans MS"/>
              </a:rPr>
              <a:t>PE takes place weekly </a:t>
            </a:r>
            <a:r>
              <a:rPr lang="en-GB" sz="2000" dirty="0">
                <a:solidFill>
                  <a:schemeClr val="accent3">
                    <a:lumMod val="10000"/>
                  </a:schemeClr>
                </a:solidFill>
                <a:latin typeface="Comic Sans MS"/>
              </a:rPr>
              <a:t>(children will be introduced to the hall from next week, more structured session from after October ½ term)</a:t>
            </a:r>
            <a:r>
              <a:rPr lang="en-GB" sz="2800" dirty="0">
                <a:solidFill>
                  <a:schemeClr val="accent3">
                    <a:lumMod val="10000"/>
                  </a:schemeClr>
                </a:solidFill>
                <a:latin typeface="Comic Sans MS"/>
              </a:rPr>
              <a:t>. </a:t>
            </a:r>
            <a:endParaRPr lang="en-GB" sz="2800" dirty="0">
              <a:solidFill>
                <a:schemeClr val="accent3">
                  <a:lumMod val="10000"/>
                </a:schemeClr>
              </a:solidFill>
            </a:endParaRPr>
          </a:p>
          <a:p>
            <a:pPr marL="342900" indent="-342900" algn="ctr">
              <a:lnSpc>
                <a:spcPct val="90000"/>
              </a:lnSpc>
              <a:spcBef>
                <a:spcPct val="20000"/>
              </a:spcBef>
              <a:buFont typeface="Arial" pitchFamily="34" charset="0"/>
              <a:buChar char="•"/>
              <a:defRPr/>
            </a:pPr>
            <a:r>
              <a:rPr lang="en-GB" sz="2800" dirty="0">
                <a:solidFill>
                  <a:schemeClr val="accent3">
                    <a:lumMod val="10000"/>
                  </a:schemeClr>
                </a:solidFill>
                <a:latin typeface="Comic Sans MS"/>
              </a:rPr>
              <a:t>We also go on daily walks. </a:t>
            </a:r>
          </a:p>
          <a:p>
            <a:pPr marL="342900" indent="-342900" algn="ctr">
              <a:lnSpc>
                <a:spcPct val="90000"/>
              </a:lnSpc>
              <a:spcBef>
                <a:spcPct val="20000"/>
              </a:spcBef>
              <a:buFont typeface="Arial" pitchFamily="34" charset="0"/>
              <a:buChar char="•"/>
              <a:defRPr/>
            </a:pPr>
            <a:r>
              <a:rPr lang="en-GB" sz="2800" dirty="0">
                <a:solidFill>
                  <a:schemeClr val="accent3">
                    <a:lumMod val="10000"/>
                  </a:schemeClr>
                </a:solidFill>
                <a:latin typeface="Comic Sans MS"/>
              </a:rPr>
              <a:t>This is the kit that your child should have in school. Please ensure that every item is clearly labelled with their name.</a:t>
            </a:r>
          </a:p>
          <a:p>
            <a:pPr marL="342900" indent="-342900">
              <a:lnSpc>
                <a:spcPct val="90000"/>
              </a:lnSpc>
              <a:spcBef>
                <a:spcPct val="20000"/>
              </a:spcBef>
              <a:defRPr/>
            </a:pPr>
            <a:endParaRPr lang="en-GB" sz="3200" kern="0" dirty="0">
              <a:latin typeface="+mn-lt"/>
            </a:endParaRPr>
          </a:p>
          <a:p>
            <a:pPr marL="342900" indent="-342900">
              <a:lnSpc>
                <a:spcPct val="90000"/>
              </a:lnSpc>
              <a:spcBef>
                <a:spcPct val="20000"/>
              </a:spcBef>
              <a:defRPr/>
            </a:pPr>
            <a:endParaRPr lang="en-GB" sz="3200" kern="0" dirty="0">
              <a:latin typeface="+mn-lt"/>
            </a:endParaRPr>
          </a:p>
        </p:txBody>
      </p:sp>
      <p:pic>
        <p:nvPicPr>
          <p:cNvPr id="2050" name="Picture 2" descr="Black School PE Shorts | Black School Uniform | Boys &amp; Girl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5521" y="5445225"/>
            <a:ext cx="1207765" cy="120776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Plain White P.E T-Shirt | Shop Online | Lads &amp; Lasses Schoolwea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3712" y="5185011"/>
            <a:ext cx="1467978" cy="146797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Black Velcro Plimsol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92117" y="4936901"/>
            <a:ext cx="1716088" cy="171608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Nike | Revolution 6 FlyEase Childrens Trainers | Runners | SportsDirect.com"/>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47340"/>
          <a:stretch/>
        </p:blipFill>
        <p:spPr bwMode="auto">
          <a:xfrm>
            <a:off x="7948586" y="5479597"/>
            <a:ext cx="2228256" cy="117339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rimary School Red Gym Ba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8704" y="3735848"/>
            <a:ext cx="1305843" cy="130584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9615874" y="3746633"/>
            <a:ext cx="1119801" cy="1395059"/>
          </a:xfrm>
          <a:prstGeom prst="rect">
            <a:avLst/>
          </a:prstGeom>
        </p:spPr>
      </p:pic>
      <p:pic>
        <p:nvPicPr>
          <p:cNvPr id="3" name="Audio Recording 26 Sep 2023 at 21:21:50">
            <a:hlinkClick r:id="" action="ppaction://media"/>
            <a:extLst>
              <a:ext uri="{FF2B5EF4-FFF2-40B4-BE49-F238E27FC236}">
                <a16:creationId xmlns:a16="http://schemas.microsoft.com/office/drawing/2014/main" id="{74B99740-3C07-4C26-F429-0B231454007F}"/>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855424" y="5512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16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2204865"/>
            <a:ext cx="10441160" cy="4525963"/>
          </a:xfrm>
        </p:spPr>
        <p:txBody>
          <a:bodyPr/>
          <a:lstStyle/>
          <a:p>
            <a:r>
              <a:rPr lang="en-GB" sz="2300" dirty="0">
                <a:solidFill>
                  <a:schemeClr val="bg2"/>
                </a:solidFill>
                <a:latin typeface="Comic Sans MS" panose="030F0702030302020204" pitchFamily="66" charset="0"/>
              </a:rPr>
              <a:t>Children will need to wear correct uniform everyday, including </a:t>
            </a:r>
            <a:r>
              <a:rPr lang="en-GB" sz="2300" b="1" dirty="0">
                <a:solidFill>
                  <a:schemeClr val="bg2"/>
                </a:solidFill>
                <a:latin typeface="Comic Sans MS" panose="030F0702030302020204" pitchFamily="66" charset="0"/>
              </a:rPr>
              <a:t>plain black</a:t>
            </a:r>
            <a:r>
              <a:rPr lang="en-GB" sz="2300" dirty="0">
                <a:solidFill>
                  <a:schemeClr val="bg2"/>
                </a:solidFill>
                <a:latin typeface="Comic Sans MS" panose="030F0702030302020204" pitchFamily="66" charset="0"/>
              </a:rPr>
              <a:t> </a:t>
            </a:r>
            <a:r>
              <a:rPr lang="en-GB" sz="2300" b="1" dirty="0">
                <a:solidFill>
                  <a:schemeClr val="bg2"/>
                </a:solidFill>
                <a:latin typeface="Comic Sans MS" panose="030F0702030302020204" pitchFamily="66" charset="0"/>
              </a:rPr>
              <a:t>school shoes.</a:t>
            </a:r>
          </a:p>
          <a:p>
            <a:r>
              <a:rPr lang="en-GB" sz="2300" dirty="0">
                <a:solidFill>
                  <a:schemeClr val="bg2"/>
                </a:solidFill>
                <a:latin typeface="Comic Sans MS" panose="030F0702030302020204" pitchFamily="66" charset="0"/>
              </a:rPr>
              <a:t>Grey skirts, shorts or trousers should be worn, together with a white polo shirt and blue jumper or cardigan. </a:t>
            </a:r>
          </a:p>
          <a:p>
            <a:r>
              <a:rPr lang="en-GB" sz="2300" dirty="0">
                <a:solidFill>
                  <a:schemeClr val="bg2"/>
                </a:solidFill>
                <a:latin typeface="Comic Sans MS" panose="030F0702030302020204" pitchFamily="66" charset="0"/>
              </a:rPr>
              <a:t>Our BPSCA often have second hand uniform sales – keep an eye out for dates. </a:t>
            </a:r>
          </a:p>
          <a:p>
            <a:r>
              <a:rPr lang="en-GB" sz="2300" dirty="0">
                <a:solidFill>
                  <a:schemeClr val="bg2"/>
                </a:solidFill>
                <a:latin typeface="Comic Sans MS" panose="030F0702030302020204" pitchFamily="66" charset="0"/>
              </a:rPr>
              <a:t>In summer, blue and white summer dresses may be worn. </a:t>
            </a:r>
          </a:p>
          <a:p>
            <a:r>
              <a:rPr lang="en-GB" sz="2300" dirty="0">
                <a:solidFill>
                  <a:schemeClr val="bg2"/>
                </a:solidFill>
                <a:latin typeface="Comic Sans MS" panose="030F0702030302020204" pitchFamily="66" charset="0"/>
              </a:rPr>
              <a:t>Please do name </a:t>
            </a:r>
            <a:r>
              <a:rPr lang="en-GB" sz="2300" b="1" u="sng" dirty="0">
                <a:solidFill>
                  <a:schemeClr val="bg2"/>
                </a:solidFill>
                <a:latin typeface="Comic Sans MS" panose="030F0702030302020204" pitchFamily="66" charset="0"/>
              </a:rPr>
              <a:t>ALL </a:t>
            </a:r>
            <a:r>
              <a:rPr lang="en-GB" sz="2300" dirty="0">
                <a:solidFill>
                  <a:schemeClr val="bg2"/>
                </a:solidFill>
                <a:latin typeface="Comic Sans MS" panose="030F0702030302020204" pitchFamily="66" charset="0"/>
              </a:rPr>
              <a:t>items of clothing – with over 600 children it is challenging to reunite people with unnamed uniform. </a:t>
            </a:r>
          </a:p>
          <a:p>
            <a:r>
              <a:rPr lang="en-GB" sz="2300" b="1" u="sng" dirty="0">
                <a:solidFill>
                  <a:schemeClr val="bg2"/>
                </a:solidFill>
                <a:latin typeface="Comic Sans MS" panose="030F0702030302020204" pitchFamily="66" charset="0"/>
              </a:rPr>
              <a:t>Lost property will be put in the school entrance every Friday</a:t>
            </a:r>
          </a:p>
        </p:txBody>
      </p:sp>
      <p:sp>
        <p:nvSpPr>
          <p:cNvPr id="4" name="Rectangle 2"/>
          <p:cNvSpPr>
            <a:spLocks noGrp="1" noChangeArrowheads="1"/>
          </p:cNvSpPr>
          <p:nvPr>
            <p:ph type="title"/>
          </p:nvPr>
        </p:nvSpPr>
        <p:spPr>
          <a:xfrm>
            <a:off x="1932112" y="116633"/>
            <a:ext cx="8229600" cy="1139825"/>
          </a:xfrm>
        </p:spPr>
        <p:txBody>
          <a:bodyPr/>
          <a:lstStyle/>
          <a:p>
            <a:pPr eaLnBrk="1" hangingPunct="1">
              <a:defRPr/>
            </a:pPr>
            <a:r>
              <a:rPr lang="en-GB" sz="3600" kern="1200" dirty="0">
                <a:solidFill>
                  <a:schemeClr val="bg2"/>
                </a:solidFill>
                <a:latin typeface="Comic Sans MS" pitchFamily="66" charset="0"/>
                <a:ea typeface="+mn-ea"/>
                <a:cs typeface="+mn-cs"/>
              </a:rPr>
              <a:t>Uniform </a:t>
            </a:r>
          </a:p>
        </p:txBody>
      </p:sp>
      <p:pic>
        <p:nvPicPr>
          <p:cNvPr id="1026" name="Picture 2" descr="TeRm Chivers Double Touch Fastening Boy's School Shoes i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9305" y="476672"/>
            <a:ext cx="1348880" cy="13488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lain White Polo Shir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03309" y="686544"/>
            <a:ext cx="1388096" cy="13880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oys Grey School Shorts - Eastwick Junior Uniform - Eastwick Junior School  - School Uniform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6539" y="1041563"/>
            <a:ext cx="1122577" cy="11225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illingshurst V-Neck Jumper – Sussex Uniform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12309" y="375706"/>
            <a:ext cx="1449846" cy="1449846"/>
          </a:xfrm>
          <a:prstGeom prst="rect">
            <a:avLst/>
          </a:prstGeom>
          <a:noFill/>
          <a:extLst>
            <a:ext uri="{909E8E84-426E-40DD-AFC4-6F175D3DCCD1}">
              <a14:hiddenFill xmlns:a14="http://schemas.microsoft.com/office/drawing/2010/main">
                <a:solidFill>
                  <a:srgbClr val="FFFFFF"/>
                </a:solidFill>
              </a14:hiddenFill>
            </a:ext>
          </a:extLst>
        </p:spPr>
      </p:pic>
      <p:pic>
        <p:nvPicPr>
          <p:cNvPr id="2" name="Audio Recording 26 Sep 2023 at 21:23:10">
            <a:hlinkClick r:id="" action="ppaction://media"/>
            <a:extLst>
              <a:ext uri="{FF2B5EF4-FFF2-40B4-BE49-F238E27FC236}">
                <a16:creationId xmlns:a16="http://schemas.microsoft.com/office/drawing/2014/main" id="{4427566F-F489-2719-0386-13F6C492A66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962952" y="5445224"/>
            <a:ext cx="812800" cy="812800"/>
          </a:xfrm>
          <a:prstGeom prst="rect">
            <a:avLst/>
          </a:prstGeom>
        </p:spPr>
      </p:pic>
    </p:spTree>
    <p:extLst>
      <p:ext uri="{BB962C8B-B14F-4D97-AF65-F5344CB8AC3E}">
        <p14:creationId xmlns:p14="http://schemas.microsoft.com/office/powerpoint/2010/main" val="241121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18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095625" y="260351"/>
            <a:ext cx="6300788" cy="1139825"/>
          </a:xfrm>
        </p:spPr>
        <p:txBody>
          <a:bodyPr/>
          <a:lstStyle/>
          <a:p>
            <a:pPr eaLnBrk="1" hangingPunct="1">
              <a:defRPr/>
            </a:pPr>
            <a:r>
              <a:rPr lang="en-GB" sz="3600" kern="1200" dirty="0">
                <a:solidFill>
                  <a:schemeClr val="bg2"/>
                </a:solidFill>
                <a:latin typeface="Arial"/>
                <a:ea typeface="+mn-ea"/>
                <a:cs typeface="Arial"/>
              </a:rPr>
              <a:t>Healthy Minds</a:t>
            </a:r>
          </a:p>
        </p:txBody>
      </p:sp>
      <p:sp>
        <p:nvSpPr>
          <p:cNvPr id="13315" name="Rectangle 3"/>
          <p:cNvSpPr txBox="1">
            <a:spLocks noChangeArrowheads="1"/>
          </p:cNvSpPr>
          <p:nvPr/>
        </p:nvSpPr>
        <p:spPr bwMode="auto">
          <a:xfrm>
            <a:off x="1771740" y="1602892"/>
            <a:ext cx="8780389"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2000" dirty="0">
                <a:solidFill>
                  <a:schemeClr val="bg2"/>
                </a:solidFill>
                <a:latin typeface="Arial"/>
                <a:cs typeface="Arial"/>
              </a:rPr>
              <a:t>Water bottles – access all day</a:t>
            </a:r>
          </a:p>
          <a:p>
            <a:pPr>
              <a:spcBef>
                <a:spcPct val="20000"/>
              </a:spcBef>
              <a:buFontTx/>
              <a:buChar char="•"/>
            </a:pPr>
            <a:endParaRPr lang="en-GB" altLang="en-US" sz="2000" dirty="0">
              <a:solidFill>
                <a:schemeClr val="bg2"/>
              </a:solidFill>
              <a:latin typeface="Arial"/>
              <a:cs typeface="Arial"/>
            </a:endParaRPr>
          </a:p>
          <a:p>
            <a:pPr eaLnBrk="1" hangingPunct="1">
              <a:spcBef>
                <a:spcPct val="20000"/>
              </a:spcBef>
              <a:buFontTx/>
              <a:buChar char="•"/>
            </a:pPr>
            <a:r>
              <a:rPr lang="en-GB" altLang="en-US" sz="2000" dirty="0">
                <a:solidFill>
                  <a:schemeClr val="bg2"/>
                </a:solidFill>
                <a:latin typeface="Arial"/>
                <a:cs typeface="Arial"/>
              </a:rPr>
              <a:t>Morning snack (provided in EY/1/2)</a:t>
            </a:r>
          </a:p>
          <a:p>
            <a:pPr>
              <a:spcBef>
                <a:spcPct val="20000"/>
              </a:spcBef>
              <a:buFontTx/>
              <a:buChar char="•"/>
            </a:pPr>
            <a:endParaRPr lang="en-GB" altLang="en-US" sz="2000" dirty="0">
              <a:solidFill>
                <a:schemeClr val="bg2"/>
              </a:solidFill>
              <a:latin typeface="Arial"/>
              <a:cs typeface="Arial"/>
            </a:endParaRPr>
          </a:p>
          <a:p>
            <a:pPr eaLnBrk="1" hangingPunct="1">
              <a:spcBef>
                <a:spcPct val="20000"/>
              </a:spcBef>
              <a:buFontTx/>
              <a:buChar char="•"/>
            </a:pPr>
            <a:r>
              <a:rPr lang="en-GB" altLang="en-US" sz="2000" dirty="0">
                <a:solidFill>
                  <a:srgbClr val="002060"/>
                </a:solidFill>
                <a:latin typeface="Arial"/>
                <a:cs typeface="Arial"/>
              </a:rPr>
              <a:t>Milk – Make sure you order this, children are entitled to free milk up until the age of 4. From 5 years old this needs to be paid for. </a:t>
            </a:r>
          </a:p>
          <a:p>
            <a:pPr>
              <a:spcBef>
                <a:spcPct val="20000"/>
              </a:spcBef>
              <a:buFontTx/>
              <a:buChar char="•"/>
            </a:pPr>
            <a:endParaRPr lang="en-GB" altLang="en-US" sz="2000" dirty="0">
              <a:solidFill>
                <a:srgbClr val="002060"/>
              </a:solidFill>
              <a:latin typeface="Arial"/>
              <a:cs typeface="Arial"/>
            </a:endParaRPr>
          </a:p>
          <a:p>
            <a:pPr eaLnBrk="1" hangingPunct="1">
              <a:spcBef>
                <a:spcPct val="20000"/>
              </a:spcBef>
              <a:buFontTx/>
              <a:buChar char="•"/>
            </a:pPr>
            <a:r>
              <a:rPr lang="en-GB" altLang="en-US" sz="2000" dirty="0">
                <a:solidFill>
                  <a:schemeClr val="bg2"/>
                </a:solidFill>
                <a:latin typeface="Arial"/>
                <a:cs typeface="Arial"/>
              </a:rPr>
              <a:t>Healthy lunchboxes - for example a sandwich, fruit / vegetable, yoghurt. </a:t>
            </a:r>
          </a:p>
          <a:p>
            <a:pPr>
              <a:spcBef>
                <a:spcPct val="20000"/>
              </a:spcBef>
              <a:buFontTx/>
              <a:buChar char="•"/>
            </a:pPr>
            <a:endParaRPr lang="en-GB" altLang="en-US" sz="2000" dirty="0">
              <a:solidFill>
                <a:schemeClr val="bg2"/>
              </a:solidFill>
              <a:latin typeface="Arial" charset="0"/>
              <a:cs typeface="Arial"/>
            </a:endParaRPr>
          </a:p>
          <a:p>
            <a:pPr>
              <a:spcBef>
                <a:spcPct val="20000"/>
              </a:spcBef>
              <a:buChar char="•"/>
            </a:pPr>
            <a:r>
              <a:rPr lang="en-GB" altLang="en-US" sz="2000" dirty="0">
                <a:solidFill>
                  <a:schemeClr val="bg2"/>
                </a:solidFill>
                <a:latin typeface="Arial"/>
                <a:cs typeface="Arial"/>
              </a:rPr>
              <a:t>Please remember that we are a nut free school, therefore, nothing with nuts can be brought in. </a:t>
            </a:r>
            <a:endParaRPr lang="en-GB" altLang="en-US" sz="2000">
              <a:solidFill>
                <a:schemeClr val="bg2"/>
              </a:solidFill>
              <a:latin typeface="Arial" charset="0"/>
              <a:cs typeface="Arial" charset="0"/>
            </a:endParaRPr>
          </a:p>
          <a:p>
            <a:pPr eaLnBrk="1" hangingPunct="1">
              <a:spcBef>
                <a:spcPct val="20000"/>
              </a:spcBef>
            </a:pPr>
            <a:endParaRPr lang="en-GB" altLang="en-US" sz="3200" dirty="0">
              <a:latin typeface="Arial" charset="0"/>
              <a:cs typeface="Arial" charset="0"/>
            </a:endParaRPr>
          </a:p>
        </p:txBody>
      </p:sp>
      <p:pic>
        <p:nvPicPr>
          <p:cNvPr id="2" name="Picture 1" descr="A white plastic bottle with a black lid&#10;&#10;Description automatically generated">
            <a:extLst>
              <a:ext uri="{FF2B5EF4-FFF2-40B4-BE49-F238E27FC236}">
                <a16:creationId xmlns:a16="http://schemas.microsoft.com/office/drawing/2014/main" id="{90B798FD-26C2-ADA9-5474-C88CB00B906A}"/>
              </a:ext>
            </a:extLst>
          </p:cNvPr>
          <p:cNvPicPr>
            <a:picLocks noChangeAspect="1"/>
          </p:cNvPicPr>
          <p:nvPr/>
        </p:nvPicPr>
        <p:blipFill>
          <a:blip r:embed="rId4"/>
          <a:stretch>
            <a:fillRect/>
          </a:stretch>
        </p:blipFill>
        <p:spPr>
          <a:xfrm>
            <a:off x="206395" y="170894"/>
            <a:ext cx="1516950" cy="2379642"/>
          </a:xfrm>
          <a:prstGeom prst="rect">
            <a:avLst/>
          </a:prstGeom>
        </p:spPr>
      </p:pic>
      <p:pic>
        <p:nvPicPr>
          <p:cNvPr id="3" name="Picture 2" descr="A green lunch box with food in it&#10;&#10;Description automatically generated">
            <a:extLst>
              <a:ext uri="{FF2B5EF4-FFF2-40B4-BE49-F238E27FC236}">
                <a16:creationId xmlns:a16="http://schemas.microsoft.com/office/drawing/2014/main" id="{5B5A56AA-D7D2-130B-70E5-1C2C8C13EBCD}"/>
              </a:ext>
            </a:extLst>
          </p:cNvPr>
          <p:cNvPicPr>
            <a:picLocks noChangeAspect="1"/>
          </p:cNvPicPr>
          <p:nvPr/>
        </p:nvPicPr>
        <p:blipFill>
          <a:blip r:embed="rId5"/>
          <a:stretch>
            <a:fillRect/>
          </a:stretch>
        </p:blipFill>
        <p:spPr>
          <a:xfrm>
            <a:off x="9054440" y="807337"/>
            <a:ext cx="2514600" cy="1819275"/>
          </a:xfrm>
          <a:prstGeom prst="rect">
            <a:avLst/>
          </a:prstGeom>
        </p:spPr>
      </p:pic>
      <p:pic>
        <p:nvPicPr>
          <p:cNvPr id="5" name="Audio Recording 26 Sep 2023 at 21:26:01">
            <a:hlinkClick r:id="" action="ppaction://media"/>
            <a:extLst>
              <a:ext uri="{FF2B5EF4-FFF2-40B4-BE49-F238E27FC236}">
                <a16:creationId xmlns:a16="http://schemas.microsoft.com/office/drawing/2014/main" id="{3B7271DE-C5B7-509C-CD5B-B5E0A77509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52129" y="542451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49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1981200" y="277814"/>
            <a:ext cx="8229600" cy="1139825"/>
          </a:xfrm>
        </p:spPr>
        <p:txBody>
          <a:bodyPr/>
          <a:lstStyle/>
          <a:p>
            <a:pPr eaLnBrk="1" hangingPunct="1">
              <a:defRPr/>
            </a:pPr>
            <a:r>
              <a:rPr lang="en-GB" sz="3600" kern="1200" dirty="0">
                <a:solidFill>
                  <a:schemeClr val="bg2"/>
                </a:solidFill>
                <a:latin typeface="Arial"/>
                <a:ea typeface="+mn-ea"/>
                <a:cs typeface="Arial"/>
              </a:rPr>
              <a:t>Behaviour and expectations</a:t>
            </a:r>
          </a:p>
        </p:txBody>
      </p:sp>
      <p:sp>
        <p:nvSpPr>
          <p:cNvPr id="15363" name="Rectangle 3"/>
          <p:cNvSpPr txBox="1">
            <a:spLocks noChangeArrowheads="1"/>
          </p:cNvSpPr>
          <p:nvPr/>
        </p:nvSpPr>
        <p:spPr bwMode="auto">
          <a:xfrm>
            <a:off x="3952875" y="1857376"/>
            <a:ext cx="428625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 typeface="Arial" charset="0"/>
              <a:buChar char="•"/>
            </a:pPr>
            <a:endParaRPr lang="en-GB" altLang="en-US" sz="2800" dirty="0"/>
          </a:p>
        </p:txBody>
      </p:sp>
      <p:sp>
        <p:nvSpPr>
          <p:cNvPr id="3" name="TextBox 2"/>
          <p:cNvSpPr txBox="1"/>
          <p:nvPr/>
        </p:nvSpPr>
        <p:spPr>
          <a:xfrm>
            <a:off x="1020197" y="1482480"/>
            <a:ext cx="6581129" cy="4708981"/>
          </a:xfrm>
          <a:prstGeom prst="rect">
            <a:avLst/>
          </a:prstGeom>
          <a:noFill/>
        </p:spPr>
        <p:txBody>
          <a:bodyPr wrap="square" lIns="91440" tIns="45720" rIns="91440" bIns="45720" rtlCol="0" anchor="t">
            <a:spAutoFit/>
          </a:bodyPr>
          <a:lstStyle/>
          <a:p>
            <a:pPr marL="457200" indent="-457200">
              <a:buFont typeface="Arial"/>
              <a:buChar char="•"/>
            </a:pPr>
            <a:r>
              <a:rPr lang="en-GB" sz="2000" dirty="0">
                <a:solidFill>
                  <a:schemeClr val="bg2"/>
                </a:solidFill>
                <a:latin typeface="Arial"/>
                <a:cs typeface="Arial"/>
              </a:rPr>
              <a:t>The children in EY will learn to share, to be kind and considerate, to listen to one another and solve problems in groups and independently as confident enabled learners. </a:t>
            </a:r>
            <a:endParaRPr lang="en-US" sz="2000">
              <a:solidFill>
                <a:schemeClr val="bg2"/>
              </a:solidFill>
            </a:endParaRPr>
          </a:p>
          <a:p>
            <a:pPr marL="457200" indent="-457200">
              <a:buFont typeface="Arial"/>
              <a:buChar char="•"/>
            </a:pPr>
            <a:endParaRPr lang="en-GB" sz="2000" b="1" dirty="0">
              <a:solidFill>
                <a:schemeClr val="bg2"/>
              </a:solidFill>
              <a:latin typeface="Arial"/>
              <a:cs typeface="Arial"/>
            </a:endParaRPr>
          </a:p>
          <a:p>
            <a:pPr marL="457200" indent="-457200">
              <a:buFont typeface="Arial"/>
              <a:buChar char="•"/>
            </a:pPr>
            <a:r>
              <a:rPr lang="en-GB" sz="2000" b="1" dirty="0">
                <a:solidFill>
                  <a:schemeClr val="bg2"/>
                </a:solidFill>
                <a:latin typeface="Arial"/>
                <a:cs typeface="Arial"/>
              </a:rPr>
              <a:t>Emotional support </a:t>
            </a:r>
            <a:r>
              <a:rPr lang="en-GB" sz="2000" dirty="0">
                <a:solidFill>
                  <a:schemeClr val="bg2"/>
                </a:solidFill>
                <a:latin typeface="Arial"/>
                <a:cs typeface="Arial"/>
              </a:rPr>
              <a:t>– we are introducing 'feeling' walls in all classrooms, so children can express their emotions and start to understand others.</a:t>
            </a:r>
          </a:p>
          <a:p>
            <a:pPr marL="457200" indent="-457200">
              <a:buFont typeface="Arial"/>
              <a:buChar char="•"/>
            </a:pPr>
            <a:endParaRPr lang="en-GB" sz="2000" b="1" dirty="0">
              <a:solidFill>
                <a:schemeClr val="bg2"/>
              </a:solidFill>
              <a:latin typeface="Arial"/>
              <a:cs typeface="Arial"/>
            </a:endParaRPr>
          </a:p>
          <a:p>
            <a:pPr marL="457200" indent="-457200">
              <a:buFont typeface="Arial"/>
              <a:buChar char="•"/>
            </a:pPr>
            <a:r>
              <a:rPr lang="en-GB" sz="2000" b="1" dirty="0">
                <a:solidFill>
                  <a:schemeClr val="bg2"/>
                </a:solidFill>
                <a:latin typeface="Arial"/>
                <a:cs typeface="Arial"/>
              </a:rPr>
              <a:t>House points </a:t>
            </a:r>
            <a:r>
              <a:rPr lang="en-GB" sz="2000" dirty="0">
                <a:solidFill>
                  <a:schemeClr val="bg2"/>
                </a:solidFill>
                <a:latin typeface="Arial"/>
                <a:cs typeface="Arial"/>
              </a:rPr>
              <a:t>– children have now been put into their colour houses, when a child is spotted engaging in some positive learning, or an act of kindness the child will be given a house point, which will be added to the whole school's totals to determine the winning house each week. </a:t>
            </a:r>
          </a:p>
        </p:txBody>
      </p:sp>
      <p:pic>
        <p:nvPicPr>
          <p:cNvPr id="4" name="Picture 3" descr="A group of cartoon monsters&#10;&#10;Description automatically generated">
            <a:extLst>
              <a:ext uri="{FF2B5EF4-FFF2-40B4-BE49-F238E27FC236}">
                <a16:creationId xmlns:a16="http://schemas.microsoft.com/office/drawing/2014/main" id="{DED3DDA6-4052-A0B6-FE41-696534F2D815}"/>
              </a:ext>
            </a:extLst>
          </p:cNvPr>
          <p:cNvPicPr>
            <a:picLocks noChangeAspect="1"/>
          </p:cNvPicPr>
          <p:nvPr/>
        </p:nvPicPr>
        <p:blipFill>
          <a:blip r:embed="rId4"/>
          <a:stretch>
            <a:fillRect/>
          </a:stretch>
        </p:blipFill>
        <p:spPr>
          <a:xfrm>
            <a:off x="8319752" y="1486224"/>
            <a:ext cx="2743200" cy="3885552"/>
          </a:xfrm>
          <a:prstGeom prst="rect">
            <a:avLst/>
          </a:prstGeom>
        </p:spPr>
      </p:pic>
      <p:pic>
        <p:nvPicPr>
          <p:cNvPr id="5" name="Audio Recording 26 Sep 2023 at 21:28:09">
            <a:hlinkClick r:id="" action="ppaction://media"/>
            <a:extLst>
              <a:ext uri="{FF2B5EF4-FFF2-40B4-BE49-F238E27FC236}">
                <a16:creationId xmlns:a16="http://schemas.microsoft.com/office/drawing/2014/main" id="{B4DAF4C7-1123-6DD5-6208-B6B90259AEF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37469" y="5785061"/>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sz="2800" dirty="0">
                <a:solidFill>
                  <a:schemeClr val="bg2"/>
                </a:solidFill>
                <a:latin typeface="Arial"/>
                <a:cs typeface="Arial"/>
              </a:rPr>
              <a:t>Please make sure we have an up to date email address and phone number for you. </a:t>
            </a:r>
          </a:p>
          <a:p>
            <a:endParaRPr lang="en-GB" sz="2800" dirty="0">
              <a:solidFill>
                <a:schemeClr val="bg2"/>
              </a:solidFill>
              <a:latin typeface="Arial"/>
              <a:cs typeface="Arial"/>
            </a:endParaRPr>
          </a:p>
          <a:p>
            <a:r>
              <a:rPr lang="en-GB" sz="2800" dirty="0">
                <a:solidFill>
                  <a:schemeClr val="bg2"/>
                </a:solidFill>
                <a:latin typeface="Arial"/>
                <a:cs typeface="Arial"/>
              </a:rPr>
              <a:t>If your child is going to be absent from school, please contact the school office to let us know. </a:t>
            </a:r>
          </a:p>
          <a:p>
            <a:endParaRPr lang="en-GB" sz="2800" dirty="0">
              <a:solidFill>
                <a:schemeClr val="bg2"/>
              </a:solidFill>
              <a:latin typeface="Arial"/>
              <a:cs typeface="Arial"/>
            </a:endParaRPr>
          </a:p>
          <a:p>
            <a:r>
              <a:rPr lang="en-GB" sz="2800" dirty="0">
                <a:solidFill>
                  <a:schemeClr val="bg2"/>
                </a:solidFill>
                <a:latin typeface="Arial"/>
                <a:cs typeface="Arial"/>
              </a:rPr>
              <a:t>If you don’t contact us, expect us to contact you! </a:t>
            </a:r>
          </a:p>
        </p:txBody>
      </p:sp>
      <p:sp>
        <p:nvSpPr>
          <p:cNvPr id="4" name="Rectangle 3"/>
          <p:cNvSpPr/>
          <p:nvPr/>
        </p:nvSpPr>
        <p:spPr>
          <a:xfrm>
            <a:off x="4471998" y="404665"/>
            <a:ext cx="3042821" cy="769441"/>
          </a:xfrm>
          <a:prstGeom prst="rect">
            <a:avLst/>
          </a:prstGeom>
        </p:spPr>
        <p:txBody>
          <a:bodyPr wrap="none" lIns="91440" tIns="45720" rIns="91440" bIns="45720" anchor="t">
            <a:spAutoFit/>
          </a:bodyPr>
          <a:lstStyle/>
          <a:p>
            <a:r>
              <a:rPr lang="en-GB" sz="4400" dirty="0">
                <a:solidFill>
                  <a:schemeClr val="bg2"/>
                </a:solidFill>
                <a:latin typeface="Arial"/>
                <a:cs typeface="Arial"/>
              </a:rPr>
              <a:t>Attendance</a:t>
            </a:r>
            <a:endParaRPr lang="en-GB" dirty="0">
              <a:solidFill>
                <a:schemeClr val="bg2"/>
              </a:solidFill>
              <a:latin typeface="Arial"/>
              <a:cs typeface="Arial"/>
            </a:endParaRPr>
          </a:p>
        </p:txBody>
      </p:sp>
    </p:spTree>
    <p:extLst>
      <p:ext uri="{BB962C8B-B14F-4D97-AF65-F5344CB8AC3E}">
        <p14:creationId xmlns:p14="http://schemas.microsoft.com/office/powerpoint/2010/main" val="2432417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solidFill>
                  <a:schemeClr val="bg2"/>
                </a:solidFill>
                <a:latin typeface="Arial"/>
                <a:cs typeface="Arial"/>
              </a:rPr>
              <a:t>Start of day: EY / KS1 &amp; KS2 gates open at 8:40am and close at 8:55am. Registration is at 8:55am. </a:t>
            </a:r>
            <a:endParaRPr lang="en-GB">
              <a:solidFill>
                <a:schemeClr val="bg2"/>
              </a:solidFill>
              <a:latin typeface="Arial"/>
              <a:cs typeface="Arial"/>
            </a:endParaRPr>
          </a:p>
          <a:p>
            <a:endParaRPr lang="en-GB" dirty="0">
              <a:solidFill>
                <a:schemeClr val="bg2"/>
              </a:solidFill>
              <a:latin typeface="Arial"/>
              <a:cs typeface="Arial"/>
            </a:endParaRPr>
          </a:p>
          <a:p>
            <a:r>
              <a:rPr lang="en-GB" dirty="0">
                <a:solidFill>
                  <a:schemeClr val="bg2"/>
                </a:solidFill>
                <a:latin typeface="Arial"/>
                <a:cs typeface="Arial"/>
              </a:rPr>
              <a:t>End of day: EY / KS1 gate opens at 3:05pm, KS2 gate opens at 3:15pm. </a:t>
            </a:r>
            <a:endParaRPr lang="en-GB">
              <a:solidFill>
                <a:schemeClr val="bg2"/>
              </a:solidFill>
              <a:latin typeface="Arial"/>
              <a:cs typeface="Arial"/>
            </a:endParaRPr>
          </a:p>
          <a:p>
            <a:endParaRPr lang="en-GB" dirty="0">
              <a:solidFill>
                <a:schemeClr val="bg2"/>
              </a:solidFill>
              <a:latin typeface="Arial"/>
              <a:cs typeface="Arial"/>
            </a:endParaRPr>
          </a:p>
          <a:p>
            <a:r>
              <a:rPr lang="en-GB" dirty="0">
                <a:solidFill>
                  <a:schemeClr val="bg2"/>
                </a:solidFill>
                <a:latin typeface="Arial"/>
                <a:cs typeface="Arial"/>
              </a:rPr>
              <a:t>Finish times: EYFS: 3:10pm, KS1: 3:15pm, KS2: 3:20pm. </a:t>
            </a:r>
          </a:p>
        </p:txBody>
      </p:sp>
      <p:sp>
        <p:nvSpPr>
          <p:cNvPr id="4" name="Rectangle 2"/>
          <p:cNvSpPr>
            <a:spLocks noGrp="1" noChangeArrowheads="1"/>
          </p:cNvSpPr>
          <p:nvPr>
            <p:ph type="title"/>
          </p:nvPr>
        </p:nvSpPr>
        <p:spPr>
          <a:xfrm>
            <a:off x="1981200" y="277814"/>
            <a:ext cx="8229600" cy="1139825"/>
          </a:xfrm>
        </p:spPr>
        <p:txBody>
          <a:bodyPr/>
          <a:lstStyle/>
          <a:p>
            <a:pPr eaLnBrk="1" hangingPunct="1">
              <a:defRPr/>
            </a:pPr>
            <a:r>
              <a:rPr lang="en-GB" sz="3600" kern="1200" dirty="0">
                <a:solidFill>
                  <a:schemeClr val="bg2"/>
                </a:solidFill>
                <a:latin typeface="Arial"/>
                <a:ea typeface="+mn-ea"/>
                <a:cs typeface="Arial"/>
              </a:rPr>
              <a:t>Arrival and departure</a:t>
            </a:r>
          </a:p>
        </p:txBody>
      </p:sp>
    </p:spTree>
    <p:extLst>
      <p:ext uri="{BB962C8B-B14F-4D97-AF65-F5344CB8AC3E}">
        <p14:creationId xmlns:p14="http://schemas.microsoft.com/office/powerpoint/2010/main" val="15330246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5440" y="2121224"/>
            <a:ext cx="9093696" cy="4525963"/>
          </a:xfrm>
        </p:spPr>
        <p:txBody>
          <a:bodyPr/>
          <a:lstStyle/>
          <a:p>
            <a:r>
              <a:rPr lang="en-GB" sz="2400" dirty="0">
                <a:solidFill>
                  <a:schemeClr val="bg2"/>
                </a:solidFill>
                <a:latin typeface="Arial"/>
                <a:cs typeface="Arial"/>
              </a:rPr>
              <a:t>The BPSCA support all of our events throughout the year, helping us to raise money for the school. Year 6 leavers, Christmas trugs, Welly walk, Summer fun day and much more!</a:t>
            </a:r>
          </a:p>
          <a:p>
            <a:endParaRPr lang="en-GB" sz="2400" dirty="0">
              <a:solidFill>
                <a:schemeClr val="bg2"/>
              </a:solidFill>
              <a:latin typeface="Arial"/>
              <a:cs typeface="Arial"/>
            </a:endParaRPr>
          </a:p>
          <a:p>
            <a:r>
              <a:rPr lang="en-GB" sz="2400" dirty="0">
                <a:solidFill>
                  <a:schemeClr val="bg2"/>
                </a:solidFill>
                <a:latin typeface="Arial"/>
                <a:cs typeface="Arial"/>
              </a:rPr>
              <a:t>Over the summer they have funded the new markings on the KS1 playground. </a:t>
            </a:r>
          </a:p>
          <a:p>
            <a:endParaRPr lang="en-GB" sz="2400" dirty="0">
              <a:solidFill>
                <a:schemeClr val="bg2"/>
              </a:solidFill>
              <a:latin typeface="Arial"/>
              <a:cs typeface="Arial"/>
            </a:endParaRPr>
          </a:p>
          <a:p>
            <a:r>
              <a:rPr lang="en-GB" sz="2400" dirty="0">
                <a:solidFill>
                  <a:schemeClr val="bg2"/>
                </a:solidFill>
                <a:latin typeface="Arial"/>
                <a:cs typeface="Arial"/>
              </a:rPr>
              <a:t>If you are interested in helping out then please do let us know. </a:t>
            </a:r>
          </a:p>
        </p:txBody>
      </p:sp>
      <p:sp>
        <p:nvSpPr>
          <p:cNvPr id="4" name="Rectangle 2"/>
          <p:cNvSpPr>
            <a:spLocks noGrp="1" noChangeArrowheads="1"/>
          </p:cNvSpPr>
          <p:nvPr>
            <p:ph type="title"/>
          </p:nvPr>
        </p:nvSpPr>
        <p:spPr>
          <a:xfrm>
            <a:off x="1631504" y="435274"/>
            <a:ext cx="8229600" cy="1139825"/>
          </a:xfrm>
        </p:spPr>
        <p:txBody>
          <a:bodyPr/>
          <a:lstStyle/>
          <a:p>
            <a:pPr eaLnBrk="1" hangingPunct="1">
              <a:defRPr/>
            </a:pPr>
            <a:r>
              <a:rPr lang="en-GB" sz="3600" kern="1200" dirty="0">
                <a:solidFill>
                  <a:schemeClr val="bg2"/>
                </a:solidFill>
                <a:latin typeface="Arial"/>
                <a:ea typeface="+mn-ea"/>
                <a:cs typeface="Arial"/>
              </a:rPr>
              <a:t>BPSCA</a:t>
            </a:r>
          </a:p>
        </p:txBody>
      </p:sp>
      <p:pic>
        <p:nvPicPr>
          <p:cNvPr id="7" name="Picture 6"/>
          <p:cNvPicPr>
            <a:picLocks noChangeAspect="1"/>
          </p:cNvPicPr>
          <p:nvPr/>
        </p:nvPicPr>
        <p:blipFill>
          <a:blip r:embed="rId2"/>
          <a:stretch>
            <a:fillRect/>
          </a:stretch>
        </p:blipFill>
        <p:spPr>
          <a:xfrm>
            <a:off x="1847529" y="170793"/>
            <a:ext cx="1563017" cy="1668785"/>
          </a:xfrm>
          <a:prstGeom prst="rect">
            <a:avLst/>
          </a:prstGeom>
        </p:spPr>
      </p:pic>
    </p:spTree>
    <p:extLst>
      <p:ext uri="{BB962C8B-B14F-4D97-AF65-F5344CB8AC3E}">
        <p14:creationId xmlns:p14="http://schemas.microsoft.com/office/powerpoint/2010/main" val="4141497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1981200" y="277814"/>
            <a:ext cx="8229600" cy="1139825"/>
          </a:xfrm>
        </p:spPr>
        <p:txBody>
          <a:bodyPr/>
          <a:lstStyle/>
          <a:p>
            <a:pPr eaLnBrk="1" hangingPunct="1">
              <a:defRPr/>
            </a:pPr>
            <a:r>
              <a:rPr lang="en-GB" sz="3600" kern="1200" dirty="0">
                <a:solidFill>
                  <a:schemeClr val="bg2"/>
                </a:solidFill>
                <a:latin typeface="Arial"/>
                <a:ea typeface="+mn-ea"/>
                <a:cs typeface="Arial"/>
              </a:rPr>
              <a:t>Thank You</a:t>
            </a:r>
          </a:p>
        </p:txBody>
      </p:sp>
      <p:sp>
        <p:nvSpPr>
          <p:cNvPr id="16387" name="Rectangle 3"/>
          <p:cNvSpPr txBox="1">
            <a:spLocks noChangeArrowheads="1"/>
          </p:cNvSpPr>
          <p:nvPr/>
        </p:nvSpPr>
        <p:spPr bwMode="auto">
          <a:xfrm>
            <a:off x="2024063" y="1643063"/>
            <a:ext cx="8229600" cy="202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spcBef>
                <a:spcPct val="20000"/>
              </a:spcBef>
              <a:buFont typeface="Wingdings" pitchFamily="2" charset="2"/>
              <a:buNone/>
            </a:pPr>
            <a:r>
              <a:rPr lang="en-GB" altLang="en-US" sz="2400" dirty="0">
                <a:solidFill>
                  <a:schemeClr val="bg2"/>
                </a:solidFill>
                <a:latin typeface="Arial"/>
                <a:cs typeface="Arial"/>
              </a:rPr>
              <a:t>Thank you for attending and we look forward to getting to know you all!</a:t>
            </a: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endParaRPr lang="en-GB" altLang="en-US" sz="2400" dirty="0">
              <a:solidFill>
                <a:schemeClr val="bg2"/>
              </a:solidFill>
            </a:endParaRPr>
          </a:p>
          <a:p>
            <a:pPr algn="ctr" eaLnBrk="1" hangingPunct="1">
              <a:spcBef>
                <a:spcPct val="20000"/>
              </a:spcBef>
              <a:buFont typeface="Wingdings" pitchFamily="2" charset="2"/>
              <a:buNone/>
            </a:pPr>
            <a:r>
              <a:rPr lang="en-GB" altLang="en-US" sz="2400" dirty="0">
                <a:solidFill>
                  <a:schemeClr val="bg2"/>
                </a:solidFill>
                <a:latin typeface="Arial"/>
                <a:cs typeface="Arial"/>
              </a:rPr>
              <a:t>Any Questions?</a:t>
            </a:r>
          </a:p>
        </p:txBody>
      </p:sp>
      <p:pic>
        <p:nvPicPr>
          <p:cNvPr id="7" name="Picture 6"/>
          <p:cNvPicPr>
            <a:picLocks noChangeAspect="1"/>
          </p:cNvPicPr>
          <p:nvPr/>
        </p:nvPicPr>
        <p:blipFill>
          <a:blip r:embed="rId2"/>
          <a:stretch>
            <a:fillRect/>
          </a:stretch>
        </p:blipFill>
        <p:spPr>
          <a:xfrm>
            <a:off x="6019578" y="2780929"/>
            <a:ext cx="2271899" cy="2578223"/>
          </a:xfrm>
          <a:prstGeom prst="rect">
            <a:avLst/>
          </a:prstGeom>
        </p:spPr>
      </p:pic>
      <p:sp>
        <p:nvSpPr>
          <p:cNvPr id="2" name="7-Point Star 1"/>
          <p:cNvSpPr/>
          <p:nvPr/>
        </p:nvSpPr>
        <p:spPr>
          <a:xfrm rot="20567020">
            <a:off x="1876053" y="2774549"/>
            <a:ext cx="3312368" cy="2880320"/>
          </a:xfrm>
          <a:prstGeom prst="star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2"/>
                </a:solidFill>
                <a:latin typeface="Comic Sans MS" panose="030F0702030302020204" pitchFamily="66" charset="0"/>
              </a:rPr>
              <a:t>We are always looking for reading volunteers</a:t>
            </a:r>
            <a:r>
              <a:rPr lang="en-GB" dirty="0">
                <a:solidFill>
                  <a:schemeClr val="bg2"/>
                </a:solidFill>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950776" y="189466"/>
            <a:ext cx="10670415" cy="6124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solidFill>
                  <a:schemeClr val="bg2"/>
                </a:solidFill>
                <a:latin typeface="Comic Sans MS"/>
              </a:rPr>
              <a:t>Early Years Team</a:t>
            </a:r>
          </a:p>
          <a:p>
            <a:pPr eaLnBrk="1" hangingPunct="1"/>
            <a:endParaRPr lang="en-GB" altLang="en-US" sz="1400" dirty="0">
              <a:solidFill>
                <a:schemeClr val="bg2"/>
              </a:solidFill>
              <a:latin typeface="Comic Sans MS"/>
            </a:endParaRPr>
          </a:p>
          <a:p>
            <a:endParaRPr lang="en-GB" altLang="en-US" sz="1400" dirty="0">
              <a:solidFill>
                <a:schemeClr val="bg2"/>
              </a:solidFill>
              <a:latin typeface="Comic Sans MS"/>
            </a:endParaRPr>
          </a:p>
          <a:p>
            <a:r>
              <a:rPr lang="en-GB" altLang="en-US" sz="1400" dirty="0">
                <a:solidFill>
                  <a:schemeClr val="bg2"/>
                </a:solidFill>
                <a:latin typeface="Comic Sans MS"/>
              </a:rPr>
              <a:t>Phase leader       Year Leader / Wales Teacher           Scotland Teacher                              Ireland Teachers </a:t>
            </a:r>
            <a:endParaRPr lang="en-GB" altLang="en-US" sz="1400" dirty="0">
              <a:solidFill>
                <a:schemeClr val="bg2"/>
              </a:solidFill>
            </a:endParaRPr>
          </a:p>
          <a:p>
            <a:r>
              <a:rPr lang="en-GB" altLang="en-US" sz="1400" dirty="0">
                <a:solidFill>
                  <a:schemeClr val="bg2"/>
                </a:solidFill>
                <a:latin typeface="Comic Sans MS"/>
              </a:rPr>
              <a:t>Mrs Cobden                 Mrs Walker                                Mrs Footer                  Mrs Langley (Mon-Wed)  Mrs Hunt (Thurs – Fri) </a:t>
            </a:r>
            <a:endParaRPr lang="en-GB" altLang="en-US" sz="1400" dirty="0">
              <a:solidFill>
                <a:schemeClr val="bg2"/>
              </a:solidFill>
            </a:endParaRPr>
          </a:p>
          <a:p>
            <a:endParaRPr lang="en-GB" altLang="en-US" sz="1400" dirty="0">
              <a:solidFill>
                <a:schemeClr val="bg2"/>
              </a:solidFill>
              <a:latin typeface="Comic Sans MS"/>
            </a:endParaRPr>
          </a:p>
          <a:p>
            <a:endParaRPr lang="en-GB" altLang="en-US" sz="1400" dirty="0">
              <a:solidFill>
                <a:schemeClr val="bg2"/>
              </a:solidFill>
              <a:latin typeface="Comic Sans MS"/>
            </a:endParaRPr>
          </a:p>
          <a:p>
            <a:pPr eaLnBrk="1" hangingPunct="1">
              <a:buFont typeface="Arial" charset="0"/>
              <a:buChar char="•"/>
            </a:pPr>
            <a:endParaRPr lang="en-GB" altLang="en-US" sz="3600" dirty="0">
              <a:solidFill>
                <a:schemeClr val="bg2"/>
              </a:solidFill>
            </a:endParaRPr>
          </a:p>
          <a:p>
            <a:pPr eaLnBrk="1" hangingPunct="1">
              <a:buFont typeface="Arial" charset="0"/>
              <a:buChar char="•"/>
            </a:pPr>
            <a:endParaRPr lang="en-GB" altLang="en-US" sz="3600" dirty="0">
              <a:solidFill>
                <a:schemeClr val="bg2"/>
              </a:solidFill>
            </a:endParaRPr>
          </a:p>
          <a:p>
            <a:pPr>
              <a:buFont typeface="Arial" charset="0"/>
              <a:buChar char="•"/>
            </a:pPr>
            <a:endParaRPr lang="en-GB" altLang="en-US" sz="3600" dirty="0">
              <a:solidFill>
                <a:schemeClr val="bg2"/>
              </a:solidFill>
              <a:latin typeface="Comic Sans MS"/>
            </a:endParaRPr>
          </a:p>
          <a:p>
            <a:r>
              <a:rPr lang="en-GB" altLang="en-US" sz="1400" dirty="0">
                <a:solidFill>
                  <a:schemeClr val="bg2"/>
                </a:solidFill>
                <a:latin typeface="Comic Sans MS"/>
              </a:rPr>
              <a:t>Our Learning Support Assistants … </a:t>
            </a:r>
            <a:endParaRPr lang="en-GB" altLang="en-US" sz="3600" dirty="0">
              <a:solidFill>
                <a:schemeClr val="bg2"/>
              </a:solidFill>
              <a:latin typeface="Comic Sans MS"/>
            </a:endParaRPr>
          </a:p>
          <a:p>
            <a:endParaRPr lang="en-GB" altLang="en-US" sz="1400" dirty="0">
              <a:solidFill>
                <a:schemeClr val="bg2"/>
              </a:solidFill>
              <a:latin typeface="Comic Sans MS"/>
            </a:endParaRPr>
          </a:p>
          <a:p>
            <a:r>
              <a:rPr lang="en-GB" altLang="en-US" sz="1400" dirty="0">
                <a:solidFill>
                  <a:schemeClr val="bg2"/>
                </a:solidFill>
                <a:latin typeface="Comic Sans MS"/>
              </a:rPr>
              <a:t>Mrs Woods                  Mrs Palmer                   Miss </a:t>
            </a:r>
            <a:r>
              <a:rPr lang="en-GB" altLang="en-US" sz="1400" dirty="0" err="1">
                <a:solidFill>
                  <a:schemeClr val="bg2"/>
                </a:solidFill>
                <a:latin typeface="Comic Sans MS"/>
              </a:rPr>
              <a:t>Spiceley</a:t>
            </a:r>
            <a:r>
              <a:rPr lang="en-GB" altLang="en-US" sz="1400" dirty="0">
                <a:solidFill>
                  <a:schemeClr val="bg2"/>
                </a:solidFill>
                <a:latin typeface="Comic Sans MS"/>
              </a:rPr>
              <a:t>                     Mrs Richardson</a:t>
            </a:r>
          </a:p>
          <a:p>
            <a:pPr eaLnBrk="1" hangingPunct="1">
              <a:buFont typeface="Arial" charset="0"/>
              <a:buChar char="•"/>
            </a:pPr>
            <a:endParaRPr lang="en-GB" altLang="en-US" sz="3600" dirty="0">
              <a:solidFill>
                <a:schemeClr val="bg2"/>
              </a:solidFill>
              <a:latin typeface="Comic Sans MS"/>
            </a:endParaRPr>
          </a:p>
          <a:p>
            <a:pPr eaLnBrk="1" hangingPunct="1">
              <a:buFont typeface="Arial" charset="0"/>
              <a:buChar char="•"/>
            </a:pPr>
            <a:endParaRPr lang="en-GB" altLang="en-US" sz="3600" dirty="0">
              <a:solidFill>
                <a:schemeClr val="bg2"/>
              </a:solidFill>
            </a:endParaRPr>
          </a:p>
          <a:p>
            <a:pPr eaLnBrk="1" hangingPunct="1"/>
            <a:endParaRPr lang="en-GB" altLang="en-US" sz="3600" dirty="0">
              <a:solidFill>
                <a:schemeClr val="bg2"/>
              </a:solidFill>
            </a:endParaRPr>
          </a:p>
        </p:txBody>
      </p:sp>
      <p:pic>
        <p:nvPicPr>
          <p:cNvPr id="2" name="Picture 1" descr="A person smiling at the camera&#10;&#10;Description automatically generated">
            <a:extLst>
              <a:ext uri="{FF2B5EF4-FFF2-40B4-BE49-F238E27FC236}">
                <a16:creationId xmlns:a16="http://schemas.microsoft.com/office/drawing/2014/main" id="{2B8F5689-EC70-B5FD-568D-AB57BCDEEE80}"/>
              </a:ext>
            </a:extLst>
          </p:cNvPr>
          <p:cNvPicPr>
            <a:picLocks noChangeAspect="1"/>
          </p:cNvPicPr>
          <p:nvPr/>
        </p:nvPicPr>
        <p:blipFill rotWithShape="1">
          <a:blip r:embed="rId4"/>
          <a:srcRect t="12736" r="16981"/>
          <a:stretch/>
        </p:blipFill>
        <p:spPr>
          <a:xfrm>
            <a:off x="1180478" y="1708011"/>
            <a:ext cx="992039" cy="1394605"/>
          </a:xfrm>
          <a:prstGeom prst="rect">
            <a:avLst/>
          </a:prstGeom>
        </p:spPr>
      </p:pic>
      <p:pic>
        <p:nvPicPr>
          <p:cNvPr id="3" name="Picture 2" descr="A person wearing glasses and smiling&#10;&#10;Description automatically generated">
            <a:extLst>
              <a:ext uri="{FF2B5EF4-FFF2-40B4-BE49-F238E27FC236}">
                <a16:creationId xmlns:a16="http://schemas.microsoft.com/office/drawing/2014/main" id="{6F293ACD-1C5C-101C-521F-8F6B9A337710}"/>
              </a:ext>
            </a:extLst>
          </p:cNvPr>
          <p:cNvPicPr>
            <a:picLocks noChangeAspect="1"/>
          </p:cNvPicPr>
          <p:nvPr/>
        </p:nvPicPr>
        <p:blipFill>
          <a:blip r:embed="rId5"/>
          <a:stretch>
            <a:fillRect/>
          </a:stretch>
        </p:blipFill>
        <p:spPr>
          <a:xfrm>
            <a:off x="954039" y="4547260"/>
            <a:ext cx="1063925" cy="1394604"/>
          </a:xfrm>
          <a:prstGeom prst="rect">
            <a:avLst/>
          </a:prstGeom>
        </p:spPr>
      </p:pic>
      <p:pic>
        <p:nvPicPr>
          <p:cNvPr id="4" name="Picture 3" descr="A person smiling at camera&#10;&#10;Description automatically generated">
            <a:extLst>
              <a:ext uri="{FF2B5EF4-FFF2-40B4-BE49-F238E27FC236}">
                <a16:creationId xmlns:a16="http://schemas.microsoft.com/office/drawing/2014/main" id="{C109FF4D-1952-50CC-4AD0-2A0EE9CDEB30}"/>
              </a:ext>
            </a:extLst>
          </p:cNvPr>
          <p:cNvPicPr>
            <a:picLocks noChangeAspect="1"/>
          </p:cNvPicPr>
          <p:nvPr/>
        </p:nvPicPr>
        <p:blipFill>
          <a:blip r:embed="rId6"/>
          <a:stretch>
            <a:fillRect/>
          </a:stretch>
        </p:blipFill>
        <p:spPr>
          <a:xfrm>
            <a:off x="9734312" y="1637805"/>
            <a:ext cx="1078303" cy="1408982"/>
          </a:xfrm>
          <a:prstGeom prst="rect">
            <a:avLst/>
          </a:prstGeom>
        </p:spPr>
      </p:pic>
      <p:pic>
        <p:nvPicPr>
          <p:cNvPr id="5" name="Picture 4" descr="A person wearing glasses and a blue dress&#10;&#10;Description automatically generated">
            <a:extLst>
              <a:ext uri="{FF2B5EF4-FFF2-40B4-BE49-F238E27FC236}">
                <a16:creationId xmlns:a16="http://schemas.microsoft.com/office/drawing/2014/main" id="{EA37C637-7088-215F-CC1E-D002E78BE780}"/>
              </a:ext>
            </a:extLst>
          </p:cNvPr>
          <p:cNvPicPr>
            <a:picLocks noChangeAspect="1"/>
          </p:cNvPicPr>
          <p:nvPr/>
        </p:nvPicPr>
        <p:blipFill>
          <a:blip r:embed="rId7"/>
          <a:stretch>
            <a:fillRect/>
          </a:stretch>
        </p:blipFill>
        <p:spPr>
          <a:xfrm>
            <a:off x="7968510" y="1618012"/>
            <a:ext cx="1063925" cy="1394605"/>
          </a:xfrm>
          <a:prstGeom prst="rect">
            <a:avLst/>
          </a:prstGeom>
        </p:spPr>
      </p:pic>
      <p:pic>
        <p:nvPicPr>
          <p:cNvPr id="6" name="Picture 5" descr="A person wearing a lanyard&#10;&#10;Description automatically generated">
            <a:extLst>
              <a:ext uri="{FF2B5EF4-FFF2-40B4-BE49-F238E27FC236}">
                <a16:creationId xmlns:a16="http://schemas.microsoft.com/office/drawing/2014/main" id="{B63465E5-6CF0-A83A-97E6-5BB4404329A5}"/>
              </a:ext>
            </a:extLst>
          </p:cNvPr>
          <p:cNvPicPr>
            <a:picLocks noChangeAspect="1"/>
          </p:cNvPicPr>
          <p:nvPr/>
        </p:nvPicPr>
        <p:blipFill>
          <a:blip r:embed="rId8"/>
          <a:stretch>
            <a:fillRect/>
          </a:stretch>
        </p:blipFill>
        <p:spPr>
          <a:xfrm>
            <a:off x="2910108" y="4576948"/>
            <a:ext cx="992039" cy="1322718"/>
          </a:xfrm>
          <a:prstGeom prst="rect">
            <a:avLst/>
          </a:prstGeom>
        </p:spPr>
      </p:pic>
      <p:pic>
        <p:nvPicPr>
          <p:cNvPr id="7" name="Picture 6" descr="A person wearing glasses and a striped shirt&#10;&#10;Description automatically generated">
            <a:extLst>
              <a:ext uri="{FF2B5EF4-FFF2-40B4-BE49-F238E27FC236}">
                <a16:creationId xmlns:a16="http://schemas.microsoft.com/office/drawing/2014/main" id="{C0972670-0EA8-C256-4316-3453A65372D8}"/>
              </a:ext>
            </a:extLst>
          </p:cNvPr>
          <p:cNvPicPr>
            <a:picLocks noChangeAspect="1"/>
          </p:cNvPicPr>
          <p:nvPr/>
        </p:nvPicPr>
        <p:blipFill>
          <a:blip r:embed="rId9"/>
          <a:stretch>
            <a:fillRect/>
          </a:stretch>
        </p:blipFill>
        <p:spPr>
          <a:xfrm>
            <a:off x="4934701" y="4592260"/>
            <a:ext cx="992038" cy="1337095"/>
          </a:xfrm>
          <a:prstGeom prst="rect">
            <a:avLst/>
          </a:prstGeom>
        </p:spPr>
      </p:pic>
      <p:pic>
        <p:nvPicPr>
          <p:cNvPr id="8" name="Picture 7" descr="A person in a green shirt&#10;&#10;Description automatically generated">
            <a:extLst>
              <a:ext uri="{FF2B5EF4-FFF2-40B4-BE49-F238E27FC236}">
                <a16:creationId xmlns:a16="http://schemas.microsoft.com/office/drawing/2014/main" id="{5AF06C7F-E2F8-A054-E4D8-844F654B632A}"/>
              </a:ext>
            </a:extLst>
          </p:cNvPr>
          <p:cNvPicPr>
            <a:picLocks noChangeAspect="1"/>
          </p:cNvPicPr>
          <p:nvPr/>
        </p:nvPicPr>
        <p:blipFill>
          <a:blip r:embed="rId10"/>
          <a:stretch>
            <a:fillRect/>
          </a:stretch>
        </p:blipFill>
        <p:spPr>
          <a:xfrm>
            <a:off x="7249082" y="4587778"/>
            <a:ext cx="1006416" cy="1351472"/>
          </a:xfrm>
          <a:prstGeom prst="rect">
            <a:avLst/>
          </a:prstGeom>
        </p:spPr>
      </p:pic>
      <p:pic>
        <p:nvPicPr>
          <p:cNvPr id="9" name="Picture 8" descr="A person smiling at the camera&#10;&#10;Description automatically generated">
            <a:extLst>
              <a:ext uri="{FF2B5EF4-FFF2-40B4-BE49-F238E27FC236}">
                <a16:creationId xmlns:a16="http://schemas.microsoft.com/office/drawing/2014/main" id="{C0BA3688-3668-E407-293F-A5F42049A056}"/>
              </a:ext>
            </a:extLst>
          </p:cNvPr>
          <p:cNvPicPr>
            <a:picLocks noChangeAspect="1"/>
          </p:cNvPicPr>
          <p:nvPr/>
        </p:nvPicPr>
        <p:blipFill>
          <a:blip r:embed="rId11"/>
          <a:stretch>
            <a:fillRect/>
          </a:stretch>
        </p:blipFill>
        <p:spPr>
          <a:xfrm>
            <a:off x="2913282" y="1708011"/>
            <a:ext cx="1020793" cy="1365849"/>
          </a:xfrm>
          <a:prstGeom prst="rect">
            <a:avLst/>
          </a:prstGeom>
        </p:spPr>
      </p:pic>
      <p:pic>
        <p:nvPicPr>
          <p:cNvPr id="10" name="Picture 9" descr="A person in a yellow shirt&#10;&#10;Description automatically generated">
            <a:extLst>
              <a:ext uri="{FF2B5EF4-FFF2-40B4-BE49-F238E27FC236}">
                <a16:creationId xmlns:a16="http://schemas.microsoft.com/office/drawing/2014/main" id="{6EE67A95-597C-88B4-9C4A-9165D072516D}"/>
              </a:ext>
            </a:extLst>
          </p:cNvPr>
          <p:cNvPicPr>
            <a:picLocks noChangeAspect="1"/>
          </p:cNvPicPr>
          <p:nvPr/>
        </p:nvPicPr>
        <p:blipFill>
          <a:blip r:embed="rId12"/>
          <a:stretch>
            <a:fillRect/>
          </a:stretch>
        </p:blipFill>
        <p:spPr>
          <a:xfrm>
            <a:off x="5600727" y="1678322"/>
            <a:ext cx="992038" cy="1337095"/>
          </a:xfrm>
          <a:prstGeom prst="rect">
            <a:avLst/>
          </a:prstGeom>
        </p:spPr>
      </p:pic>
      <p:pic>
        <p:nvPicPr>
          <p:cNvPr id="11" name="Audio Recording 26 Sep 2023 at 20:47:24">
            <a:hlinkClick r:id="" action="ppaction://media"/>
            <a:extLst>
              <a:ext uri="{FF2B5EF4-FFF2-40B4-BE49-F238E27FC236}">
                <a16:creationId xmlns:a16="http://schemas.microsoft.com/office/drawing/2014/main" id="{6AFA16D5-C854-BF62-8FDE-187268EE17DF}"/>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9460663" y="4290954"/>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45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1"/>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3"/>
          <p:cNvSpPr txBox="1">
            <a:spLocks noChangeArrowheads="1"/>
          </p:cNvSpPr>
          <p:nvPr/>
        </p:nvSpPr>
        <p:spPr bwMode="auto">
          <a:xfrm>
            <a:off x="2135560" y="332656"/>
            <a:ext cx="7500937"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algn="ctr" eaLnBrk="1" hangingPunct="1"/>
            <a:r>
              <a:rPr lang="en-GB" altLang="en-US" sz="3600" dirty="0">
                <a:solidFill>
                  <a:schemeClr val="bg2"/>
                </a:solidFill>
              </a:rPr>
              <a:t>Communication</a:t>
            </a:r>
          </a:p>
          <a:p>
            <a:pPr eaLnBrk="1" hangingPunct="1"/>
            <a:endParaRPr lang="en-GB" altLang="en-US" sz="3600" dirty="0">
              <a:solidFill>
                <a:schemeClr val="bg2"/>
              </a:solidFill>
            </a:endParaRPr>
          </a:p>
          <a:p>
            <a:pPr eaLnBrk="1" hangingPunct="1"/>
            <a:endParaRPr lang="en-GB" altLang="en-US" sz="3600" dirty="0">
              <a:solidFill>
                <a:schemeClr val="bg2"/>
              </a:solidFill>
            </a:endParaRPr>
          </a:p>
          <a:p>
            <a:pPr eaLnBrk="1" hangingPunct="1"/>
            <a:endParaRPr lang="en-GB" altLang="en-US" sz="3600" dirty="0">
              <a:solidFill>
                <a:schemeClr val="bg2"/>
              </a:solidFill>
            </a:endParaRPr>
          </a:p>
        </p:txBody>
      </p:sp>
      <p:sp>
        <p:nvSpPr>
          <p:cNvPr id="2" name="Subtitle 2">
            <a:extLst>
              <a:ext uri="{FF2B5EF4-FFF2-40B4-BE49-F238E27FC236}">
                <a16:creationId xmlns:a16="http://schemas.microsoft.com/office/drawing/2014/main" id="{9C568F92-A3CF-9B6E-1573-C8F61840C14D}"/>
              </a:ext>
            </a:extLst>
          </p:cNvPr>
          <p:cNvSpPr>
            <a:spLocks noGrp="1"/>
          </p:cNvSpPr>
          <p:nvPr/>
        </p:nvSpPr>
        <p:spPr>
          <a:xfrm>
            <a:off x="1559496" y="1271003"/>
            <a:ext cx="8784976" cy="5022053"/>
          </a:xfrm>
          <a:prstGeom prst="rect">
            <a:avLst/>
          </a:prstGeom>
        </p:spPr>
        <p:txBody>
          <a:bodyPr lIns="91440" tIns="45720" rIns="91440" bIns="45720" anchor="t"/>
          <a:lstStyle>
            <a:lvl1pPr marL="0" indent="0" algn="l" defTabSz="685800" rtl="0" eaLnBrk="1" latinLnBrk="0" hangingPunct="1">
              <a:spcBef>
                <a:spcPct val="20000"/>
              </a:spcBef>
              <a:buFont typeface="Arial" panose="020B0604020202020204" pitchFamily="34" charset="0"/>
              <a:buNone/>
              <a:defRPr sz="2400" kern="1200">
                <a:solidFill>
                  <a:schemeClr val="tx1">
                    <a:tint val="75000"/>
                  </a:schemeClr>
                </a:solidFill>
                <a:latin typeface="CorisandeRegular" panose="00000400000000000000" pitchFamily="2" charset="0"/>
                <a:ea typeface="+mn-ea"/>
                <a:cs typeface="+mn-cs"/>
              </a:defRPr>
            </a:lvl1pPr>
            <a:lvl2pPr marL="342900" indent="0" algn="ctr" defTabSz="685800" rtl="0" eaLnBrk="1" latinLnBrk="0" hangingPunct="1">
              <a:spcBef>
                <a:spcPct val="20000"/>
              </a:spcBef>
              <a:buFont typeface="Arial" panose="020B0604020202020204" pitchFamily="34" charset="0"/>
              <a:buNone/>
              <a:defRPr sz="2100" kern="1200">
                <a:solidFill>
                  <a:schemeClr val="tx1">
                    <a:tint val="75000"/>
                  </a:schemeClr>
                </a:solidFill>
                <a:latin typeface="+mn-lt"/>
                <a:ea typeface="+mn-ea"/>
                <a:cs typeface="+mn-cs"/>
              </a:defRPr>
            </a:lvl2pPr>
            <a:lvl3pPr marL="685800" indent="0" algn="ctr" defTabSz="685800" rtl="0" eaLnBrk="1" latinLnBrk="0" hangingPunct="1">
              <a:spcBef>
                <a:spcPct val="20000"/>
              </a:spcBef>
              <a:buFont typeface="Arial" panose="020B0604020202020204" pitchFamily="34" charset="0"/>
              <a:buNone/>
              <a:defRPr sz="1800" kern="1200">
                <a:solidFill>
                  <a:schemeClr val="tx1">
                    <a:tint val="75000"/>
                  </a:schemeClr>
                </a:solidFill>
                <a:latin typeface="+mn-lt"/>
                <a:ea typeface="+mn-ea"/>
                <a:cs typeface="+mn-cs"/>
              </a:defRPr>
            </a:lvl3pPr>
            <a:lvl4pPr marL="10287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4pPr>
            <a:lvl5pPr marL="13716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5pPr>
            <a:lvl6pPr marL="17145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6pPr>
            <a:lvl7pPr marL="20574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7pPr>
            <a:lvl8pPr marL="24003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8pPr>
            <a:lvl9pPr marL="2743200" indent="0" algn="ctr" defTabSz="685800" rtl="0" eaLnBrk="1" latinLnBrk="0" hangingPunct="1">
              <a:spcBef>
                <a:spcPct val="20000"/>
              </a:spcBef>
              <a:buFont typeface="Arial" panose="020B0604020202020204" pitchFamily="34" charset="0"/>
              <a:buNone/>
              <a:defRPr sz="1500" kern="1200">
                <a:solidFill>
                  <a:schemeClr val="tx1">
                    <a:tint val="75000"/>
                  </a:schemeClr>
                </a:solidFill>
                <a:latin typeface="+mn-lt"/>
                <a:ea typeface="+mn-ea"/>
                <a:cs typeface="+mn-cs"/>
              </a:defRPr>
            </a:lvl9pPr>
          </a:lstStyle>
          <a:p>
            <a:pPr marL="342900" indent="-342900">
              <a:buFont typeface="Arial" panose="020B0604020202020204" pitchFamily="34" charset="0"/>
              <a:buChar char="•"/>
            </a:pPr>
            <a:r>
              <a:rPr lang="en-GB" dirty="0">
                <a:solidFill>
                  <a:srgbClr val="002060"/>
                </a:solidFill>
                <a:latin typeface="+mn-lt"/>
              </a:rPr>
              <a:t>Class teacher is your first point of contact</a:t>
            </a:r>
          </a:p>
          <a:p>
            <a:pPr marL="342900" indent="-342900">
              <a:buFont typeface="Arial" panose="020B0604020202020204" pitchFamily="34" charset="0"/>
              <a:buChar char="•"/>
            </a:pPr>
            <a:r>
              <a:rPr lang="en-GB" dirty="0">
                <a:solidFill>
                  <a:srgbClr val="002060"/>
                </a:solidFill>
                <a:latin typeface="+mn-lt"/>
              </a:rPr>
              <a:t>Please come and chat to us first thing in the morning or at pick up time</a:t>
            </a:r>
          </a:p>
          <a:p>
            <a:pPr marL="342900" indent="-342900">
              <a:buFont typeface="Arial" panose="020B0604020202020204" pitchFamily="34" charset="0"/>
              <a:buChar char="•"/>
            </a:pPr>
            <a:r>
              <a:rPr lang="en-GB" dirty="0">
                <a:solidFill>
                  <a:srgbClr val="002060"/>
                </a:solidFill>
                <a:latin typeface="+mn-lt"/>
              </a:rPr>
              <a:t>Alternatively, contact through year group email</a:t>
            </a:r>
          </a:p>
          <a:p>
            <a:pPr marL="342900" indent="-342900">
              <a:buFont typeface="Arial" panose="020B0604020202020204" pitchFamily="34" charset="0"/>
              <a:buChar char="•"/>
            </a:pPr>
            <a:r>
              <a:rPr lang="en-GB" dirty="0">
                <a:solidFill>
                  <a:srgbClr val="002060"/>
                </a:solidFill>
                <a:latin typeface="+mn-lt"/>
              </a:rPr>
              <a:t>Year group email – </a:t>
            </a:r>
            <a:r>
              <a:rPr lang="en-GB" dirty="0">
                <a:solidFill>
                  <a:srgbClr val="002060"/>
                </a:solidFill>
                <a:latin typeface="+mn-lt"/>
                <a:hlinkClick r:id="rId4"/>
              </a:rPr>
              <a:t>eyfs@billingshurstprimary.org.uk</a:t>
            </a:r>
            <a:r>
              <a:rPr lang="en-GB" dirty="0">
                <a:solidFill>
                  <a:srgbClr val="002060"/>
                </a:solidFill>
                <a:latin typeface="+mn-lt"/>
              </a:rPr>
              <a:t> </a:t>
            </a:r>
            <a:endParaRPr lang="en-GB" dirty="0">
              <a:solidFill>
                <a:srgbClr val="002060"/>
              </a:solidFill>
              <a:latin typeface="+mn-lt"/>
              <a:cs typeface="Arial"/>
            </a:endParaRPr>
          </a:p>
          <a:p>
            <a:pPr marL="342900" indent="-342900">
              <a:buFont typeface="Arial" panose="020B0604020202020204" pitchFamily="34" charset="0"/>
              <a:buChar char="•"/>
            </a:pPr>
            <a:r>
              <a:rPr lang="en-GB" dirty="0">
                <a:solidFill>
                  <a:srgbClr val="002060"/>
                </a:solidFill>
                <a:latin typeface="+mn-lt"/>
              </a:rPr>
              <a:t>Emails checked up until 8.15am &amp; 3.20-4.30pm</a:t>
            </a:r>
          </a:p>
          <a:p>
            <a:pPr marL="342900" indent="-342900">
              <a:buFont typeface="Arial" panose="020B0604020202020204" pitchFamily="34" charset="0"/>
              <a:buChar char="•"/>
            </a:pPr>
            <a:r>
              <a:rPr lang="en-GB" dirty="0">
                <a:solidFill>
                  <a:srgbClr val="002060"/>
                </a:solidFill>
                <a:latin typeface="+mn-lt"/>
              </a:rPr>
              <a:t>Your email will be acknowledged as soon as it is read</a:t>
            </a:r>
          </a:p>
          <a:p>
            <a:pPr marL="342900" indent="-342900">
              <a:buFont typeface="Arial" panose="020B0604020202020204" pitchFamily="34" charset="0"/>
              <a:buChar char="•"/>
            </a:pPr>
            <a:r>
              <a:rPr lang="en-GB" dirty="0">
                <a:solidFill>
                  <a:srgbClr val="002060"/>
                </a:solidFill>
                <a:latin typeface="+mn-lt"/>
              </a:rPr>
              <a:t>You may then be called at the end of the day or a meeting will be organised</a:t>
            </a:r>
          </a:p>
          <a:p>
            <a:pPr marL="342900" indent="-342900">
              <a:buFont typeface="Arial" panose="020B0604020202020204" pitchFamily="34" charset="0"/>
              <a:buChar char="•"/>
            </a:pPr>
            <a:r>
              <a:rPr lang="en-GB" dirty="0">
                <a:solidFill>
                  <a:srgbClr val="002060"/>
                </a:solidFill>
                <a:latin typeface="+mn-lt"/>
              </a:rPr>
              <a:t>Emails will be responded to within 24hrs</a:t>
            </a:r>
          </a:p>
          <a:p>
            <a:pPr marL="342900" indent="-342900">
              <a:buFont typeface="Arial" panose="020B0604020202020204" pitchFamily="34" charset="0"/>
              <a:buChar char="•"/>
            </a:pPr>
            <a:r>
              <a:rPr lang="en-GB" dirty="0">
                <a:solidFill>
                  <a:srgbClr val="002060"/>
                </a:solidFill>
                <a:latin typeface="+mn-lt"/>
              </a:rPr>
              <a:t>Call the school office for absence or changes to pick-up arrangements</a:t>
            </a:r>
          </a:p>
          <a:p>
            <a:endParaRPr lang="en-GB" dirty="0">
              <a:latin typeface="+mn-lt"/>
            </a:endParaRPr>
          </a:p>
        </p:txBody>
      </p:sp>
      <p:pic>
        <p:nvPicPr>
          <p:cNvPr id="3" name="Audio Recording 26 Sep 2023 at 21:12:38">
            <a:hlinkClick r:id="" action="ppaction://media"/>
            <a:extLst>
              <a:ext uri="{FF2B5EF4-FFF2-40B4-BE49-F238E27FC236}">
                <a16:creationId xmlns:a16="http://schemas.microsoft.com/office/drawing/2014/main" id="{8C0D16BE-166B-F8F5-B035-280DC29C831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36560" y="5661248"/>
            <a:ext cx="812800" cy="812800"/>
          </a:xfrm>
          <a:prstGeom prst="rect">
            <a:avLst/>
          </a:prstGeom>
        </p:spPr>
      </p:pic>
    </p:spTree>
    <p:extLst>
      <p:ext uri="{BB962C8B-B14F-4D97-AF65-F5344CB8AC3E}">
        <p14:creationId xmlns:p14="http://schemas.microsoft.com/office/powerpoint/2010/main" val="764856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80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1931719" y="-150316"/>
            <a:ext cx="8229600" cy="1139825"/>
          </a:xfrm>
        </p:spPr>
        <p:txBody>
          <a:bodyPr/>
          <a:lstStyle/>
          <a:p>
            <a:pPr eaLnBrk="1" hangingPunct="1">
              <a:defRPr/>
            </a:pPr>
            <a:r>
              <a:rPr lang="en-GB" sz="3600" kern="1200" dirty="0">
                <a:solidFill>
                  <a:schemeClr val="bg2"/>
                </a:solidFill>
                <a:latin typeface="Comic Sans MS"/>
                <a:ea typeface="+mn-ea"/>
                <a:cs typeface="+mn-cs"/>
              </a:rPr>
              <a:t>Autumn term topic web – How Do I?</a:t>
            </a:r>
            <a:endParaRPr lang="en-GB" sz="3600" kern="1200" dirty="0">
              <a:solidFill>
                <a:schemeClr val="bg2"/>
              </a:solidFill>
              <a:latin typeface="Comic Sans MS" pitchFamily="66" charset="0"/>
              <a:ea typeface="+mn-ea"/>
              <a:cs typeface="+mn-cs"/>
            </a:endParaRPr>
          </a:p>
        </p:txBody>
      </p:sp>
      <p:sp>
        <p:nvSpPr>
          <p:cNvPr id="4114" name="Line 18"/>
          <p:cNvSpPr>
            <a:spLocks noChangeShapeType="1"/>
          </p:cNvSpPr>
          <p:nvPr/>
        </p:nvSpPr>
        <p:spPr bwMode="auto">
          <a:xfrm flipV="1">
            <a:off x="6096000" y="2924175"/>
            <a:ext cx="0" cy="7191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278349" y="6331848"/>
            <a:ext cx="8785100" cy="432048"/>
          </a:xfrm>
          <a:prstGeom prst="rect">
            <a:avLst/>
          </a:prstGeom>
          <a:noFill/>
        </p:spPr>
        <p:txBody>
          <a:bodyPr wrap="square" lIns="91440" tIns="45720" rIns="91440" bIns="45720" rtlCol="0" anchor="t">
            <a:spAutoFit/>
          </a:bodyPr>
          <a:lstStyle/>
          <a:p>
            <a:endParaRPr lang="en-GB" dirty="0">
              <a:solidFill>
                <a:schemeClr val="bg2"/>
              </a:solidFill>
            </a:endParaRPr>
          </a:p>
        </p:txBody>
      </p:sp>
      <p:pic>
        <p:nvPicPr>
          <p:cNvPr id="3" name="Picture 2" descr="A screenshot of a computer&#10;&#10;Description automatically generated">
            <a:extLst>
              <a:ext uri="{FF2B5EF4-FFF2-40B4-BE49-F238E27FC236}">
                <a16:creationId xmlns:a16="http://schemas.microsoft.com/office/drawing/2014/main" id="{B1AD5153-799B-7AC1-0CA0-29B03A7ACA7A}"/>
              </a:ext>
            </a:extLst>
          </p:cNvPr>
          <p:cNvPicPr>
            <a:picLocks noChangeAspect="1"/>
          </p:cNvPicPr>
          <p:nvPr/>
        </p:nvPicPr>
        <p:blipFill rotWithShape="1">
          <a:blip r:embed="rId4"/>
          <a:srcRect l="26325" t="26043" r="10325" b="8848"/>
          <a:stretch/>
        </p:blipFill>
        <p:spPr>
          <a:xfrm>
            <a:off x="657102" y="717838"/>
            <a:ext cx="10698958" cy="6105416"/>
          </a:xfrm>
          <a:prstGeom prst="rect">
            <a:avLst/>
          </a:prstGeom>
        </p:spPr>
      </p:pic>
      <p:pic>
        <p:nvPicPr>
          <p:cNvPr id="5" name="Audio Recording 26 Sep 2023 at 20:55:48">
            <a:hlinkClick r:id="" action="ppaction://media"/>
            <a:extLst>
              <a:ext uri="{FF2B5EF4-FFF2-40B4-BE49-F238E27FC236}">
                <a16:creationId xmlns:a16="http://schemas.microsoft.com/office/drawing/2014/main" id="{19C13756-73EB-ADA5-B74F-36C7318CBD7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29536" y="134376"/>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75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8A917-669A-1957-B5C9-D5A7CA87F92C}"/>
              </a:ext>
            </a:extLst>
          </p:cNvPr>
          <p:cNvSpPr>
            <a:spLocks noGrp="1"/>
          </p:cNvSpPr>
          <p:nvPr>
            <p:ph type="title"/>
          </p:nvPr>
        </p:nvSpPr>
        <p:spPr>
          <a:xfrm>
            <a:off x="609600" y="282957"/>
            <a:ext cx="10972800" cy="5364332"/>
          </a:xfrm>
        </p:spPr>
        <p:txBody>
          <a:bodyPr/>
          <a:lstStyle/>
          <a:p>
            <a:r>
              <a:rPr lang="en-US" u="sng" dirty="0">
                <a:solidFill>
                  <a:schemeClr val="accent3">
                    <a:lumMod val="50000"/>
                  </a:schemeClr>
                </a:solidFill>
              </a:rPr>
              <a:t>How we learn in Early Years</a:t>
            </a:r>
            <a:br>
              <a:rPr lang="en-US" u="sng" dirty="0">
                <a:solidFill>
                  <a:schemeClr val="accent3">
                    <a:lumMod val="50000"/>
                  </a:schemeClr>
                </a:solidFill>
                <a:cs typeface="Arial"/>
              </a:rPr>
            </a:br>
            <a:r>
              <a:rPr lang="en-US" sz="2000" dirty="0">
                <a:solidFill>
                  <a:schemeClr val="bg2"/>
                </a:solidFill>
                <a:cs typeface="Arial"/>
              </a:rPr>
              <a:t>Children have their class bases where they will have their register and have their taught sessions.</a:t>
            </a:r>
            <a:br>
              <a:rPr lang="en-US" sz="2000" dirty="0">
                <a:solidFill>
                  <a:schemeClr val="bg2"/>
                </a:solidFill>
                <a:cs typeface="Arial"/>
              </a:rPr>
            </a:br>
            <a:br>
              <a:rPr lang="en-US" sz="2000" dirty="0">
                <a:cs typeface="Arial"/>
              </a:rPr>
            </a:br>
            <a:r>
              <a:rPr lang="en-US" sz="2000" dirty="0">
                <a:solidFill>
                  <a:schemeClr val="bg2"/>
                </a:solidFill>
                <a:cs typeface="Arial"/>
              </a:rPr>
              <a:t>The children will be able to mix with the other classes in the outside classroom and the shared corridor space.</a:t>
            </a:r>
            <a:br>
              <a:rPr lang="en-US" sz="2000" dirty="0">
                <a:solidFill>
                  <a:schemeClr val="bg2"/>
                </a:solidFill>
                <a:cs typeface="Arial"/>
              </a:rPr>
            </a:br>
            <a:br>
              <a:rPr lang="en-US" sz="2000" dirty="0">
                <a:cs typeface="Arial"/>
              </a:rPr>
            </a:br>
            <a:r>
              <a:rPr lang="en-US" sz="2000" dirty="0">
                <a:solidFill>
                  <a:schemeClr val="bg2"/>
                </a:solidFill>
                <a:cs typeface="Arial"/>
              </a:rPr>
              <a:t>During the school day, children will have some taught sessions and then the children will 'explore and learn'. This is where the children can choose from the provision to enhance their understanding. </a:t>
            </a:r>
            <a:br>
              <a:rPr lang="en-US" sz="2000" dirty="0">
                <a:solidFill>
                  <a:schemeClr val="bg2"/>
                </a:solidFill>
                <a:cs typeface="Arial"/>
              </a:rPr>
            </a:br>
            <a:br>
              <a:rPr lang="en-US" sz="2000" dirty="0">
                <a:cs typeface="Arial"/>
              </a:rPr>
            </a:br>
            <a:r>
              <a:rPr lang="en-US" sz="2000" dirty="0">
                <a:solidFill>
                  <a:schemeClr val="bg2"/>
                </a:solidFill>
                <a:cs typeface="Arial"/>
              </a:rPr>
              <a:t>The children are looking for learning! </a:t>
            </a:r>
            <a:br>
              <a:rPr lang="en-US" sz="2000" dirty="0">
                <a:solidFill>
                  <a:schemeClr val="bg2"/>
                </a:solidFill>
                <a:cs typeface="Arial"/>
              </a:rPr>
            </a:br>
            <a:br>
              <a:rPr lang="en-US" sz="2000" dirty="0">
                <a:cs typeface="Arial"/>
              </a:rPr>
            </a:br>
            <a:r>
              <a:rPr lang="en-US" sz="2000" dirty="0">
                <a:solidFill>
                  <a:schemeClr val="bg2"/>
                </a:solidFill>
                <a:cs typeface="Arial"/>
              </a:rPr>
              <a:t>At the end of the year your child's teacher will collate all their evidence and teacher knowledge to come to a secure judgment for each child against the Early Learning Goals. </a:t>
            </a:r>
          </a:p>
        </p:txBody>
      </p:sp>
      <p:sp>
        <p:nvSpPr>
          <p:cNvPr id="3" name="Content Placeholder 2">
            <a:extLst>
              <a:ext uri="{FF2B5EF4-FFF2-40B4-BE49-F238E27FC236}">
                <a16:creationId xmlns:a16="http://schemas.microsoft.com/office/drawing/2014/main" id="{E8144750-0D68-7358-6978-6484894E5CCD}"/>
              </a:ext>
            </a:extLst>
          </p:cNvPr>
          <p:cNvSpPr>
            <a:spLocks noGrp="1"/>
          </p:cNvSpPr>
          <p:nvPr>
            <p:ph idx="1"/>
          </p:nvPr>
        </p:nvSpPr>
        <p:spPr/>
        <p:txBody>
          <a:bodyPr/>
          <a:lstStyle/>
          <a:p>
            <a:pPr marL="0" indent="0">
              <a:buNone/>
            </a:pPr>
            <a:endParaRPr lang="en-US" dirty="0">
              <a:solidFill>
                <a:srgbClr val="002060"/>
              </a:solidFill>
            </a:endParaRPr>
          </a:p>
          <a:p>
            <a:endParaRPr lang="en-GB" dirty="0">
              <a:solidFill>
                <a:srgbClr val="002060"/>
              </a:solidFill>
            </a:endParaRPr>
          </a:p>
        </p:txBody>
      </p:sp>
      <p:pic>
        <p:nvPicPr>
          <p:cNvPr id="4" name="Picture 3" descr="A red dragon on a green and white background&#10;&#10;Description automatically generated">
            <a:extLst>
              <a:ext uri="{FF2B5EF4-FFF2-40B4-BE49-F238E27FC236}">
                <a16:creationId xmlns:a16="http://schemas.microsoft.com/office/drawing/2014/main" id="{4AA9F65E-7B66-6768-86FC-274BFE35ABFF}"/>
              </a:ext>
            </a:extLst>
          </p:cNvPr>
          <p:cNvPicPr>
            <a:picLocks noChangeAspect="1"/>
          </p:cNvPicPr>
          <p:nvPr/>
        </p:nvPicPr>
        <p:blipFill>
          <a:blip r:embed="rId4"/>
          <a:stretch>
            <a:fillRect/>
          </a:stretch>
        </p:blipFill>
        <p:spPr>
          <a:xfrm>
            <a:off x="2740958" y="5477468"/>
            <a:ext cx="1842655" cy="1106085"/>
          </a:xfrm>
          <a:prstGeom prst="rect">
            <a:avLst/>
          </a:prstGeom>
        </p:spPr>
      </p:pic>
      <p:pic>
        <p:nvPicPr>
          <p:cNvPr id="5" name="Picture 4" descr="A blue and white flag&#10;&#10;Description automatically generated">
            <a:extLst>
              <a:ext uri="{FF2B5EF4-FFF2-40B4-BE49-F238E27FC236}">
                <a16:creationId xmlns:a16="http://schemas.microsoft.com/office/drawing/2014/main" id="{1E7FF1D0-A1D5-1008-6A9B-FC2C7FF7006B}"/>
              </a:ext>
            </a:extLst>
          </p:cNvPr>
          <p:cNvPicPr>
            <a:picLocks noChangeAspect="1"/>
          </p:cNvPicPr>
          <p:nvPr/>
        </p:nvPicPr>
        <p:blipFill>
          <a:blip r:embed="rId5"/>
          <a:stretch>
            <a:fillRect/>
          </a:stretch>
        </p:blipFill>
        <p:spPr>
          <a:xfrm>
            <a:off x="8041342" y="5448620"/>
            <a:ext cx="1824318" cy="1126671"/>
          </a:xfrm>
          <a:prstGeom prst="rect">
            <a:avLst/>
          </a:prstGeom>
        </p:spPr>
      </p:pic>
      <p:pic>
        <p:nvPicPr>
          <p:cNvPr id="6" name="Picture 5" descr="A green white and orange flag&#10;&#10;Description automatically generated">
            <a:extLst>
              <a:ext uri="{FF2B5EF4-FFF2-40B4-BE49-F238E27FC236}">
                <a16:creationId xmlns:a16="http://schemas.microsoft.com/office/drawing/2014/main" id="{D482DEFD-5C99-4144-66D9-FDD2D835CD44}"/>
              </a:ext>
            </a:extLst>
          </p:cNvPr>
          <p:cNvPicPr>
            <a:picLocks noChangeAspect="1"/>
          </p:cNvPicPr>
          <p:nvPr/>
        </p:nvPicPr>
        <p:blipFill>
          <a:blip r:embed="rId6"/>
          <a:stretch>
            <a:fillRect/>
          </a:stretch>
        </p:blipFill>
        <p:spPr>
          <a:xfrm>
            <a:off x="5183841" y="5478409"/>
            <a:ext cx="1958788" cy="1100711"/>
          </a:xfrm>
          <a:prstGeom prst="rect">
            <a:avLst/>
          </a:prstGeom>
        </p:spPr>
      </p:pic>
      <p:pic>
        <p:nvPicPr>
          <p:cNvPr id="7" name="Audio Recording 26 Sep 2023 at 21:07:54">
            <a:hlinkClick r:id="" action="ppaction://media"/>
            <a:extLst>
              <a:ext uri="{FF2B5EF4-FFF2-40B4-BE49-F238E27FC236}">
                <a16:creationId xmlns:a16="http://schemas.microsoft.com/office/drawing/2014/main" id="{62D94A7F-E628-383C-67B4-65E54A2B215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769600" y="5537928"/>
            <a:ext cx="812800" cy="812800"/>
          </a:xfrm>
          <a:prstGeom prst="rect">
            <a:avLst/>
          </a:prstGeom>
        </p:spPr>
      </p:pic>
    </p:spTree>
    <p:extLst>
      <p:ext uri="{BB962C8B-B14F-4D97-AF65-F5344CB8AC3E}">
        <p14:creationId xmlns:p14="http://schemas.microsoft.com/office/powerpoint/2010/main" val="1251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1136"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6BFFB-2D15-2CFA-D36A-8E04A95B63DB}"/>
              </a:ext>
            </a:extLst>
          </p:cNvPr>
          <p:cNvSpPr>
            <a:spLocks noGrp="1"/>
          </p:cNvSpPr>
          <p:nvPr>
            <p:ph type="title"/>
          </p:nvPr>
        </p:nvSpPr>
        <p:spPr/>
        <p:txBody>
          <a:bodyPr/>
          <a:lstStyle/>
          <a:p>
            <a:r>
              <a:rPr lang="en-US" dirty="0">
                <a:solidFill>
                  <a:schemeClr val="accent4">
                    <a:lumMod val="10000"/>
                  </a:schemeClr>
                </a:solidFill>
              </a:rPr>
              <a:t>Reading</a:t>
            </a:r>
            <a:endParaRPr lang="en-GB" dirty="0">
              <a:solidFill>
                <a:schemeClr val="accent4">
                  <a:lumMod val="10000"/>
                </a:schemeClr>
              </a:solidFill>
            </a:endParaRPr>
          </a:p>
        </p:txBody>
      </p:sp>
      <p:sp>
        <p:nvSpPr>
          <p:cNvPr id="3" name="Content Placeholder 2">
            <a:extLst>
              <a:ext uri="{FF2B5EF4-FFF2-40B4-BE49-F238E27FC236}">
                <a16:creationId xmlns:a16="http://schemas.microsoft.com/office/drawing/2014/main" id="{1F1213A3-FBBD-7DD2-3D38-992D16399DB3}"/>
              </a:ext>
            </a:extLst>
          </p:cNvPr>
          <p:cNvSpPr>
            <a:spLocks noGrp="1"/>
          </p:cNvSpPr>
          <p:nvPr>
            <p:ph idx="1"/>
          </p:nvPr>
        </p:nvSpPr>
        <p:spPr>
          <a:xfrm>
            <a:off x="609600" y="1324115"/>
            <a:ext cx="10972800" cy="5033962"/>
          </a:xfrm>
        </p:spPr>
        <p:txBody>
          <a:bodyPr/>
          <a:lstStyle/>
          <a:p>
            <a:r>
              <a:rPr lang="en-US" sz="2000" dirty="0">
                <a:solidFill>
                  <a:schemeClr val="bg2"/>
                </a:solidFill>
              </a:rPr>
              <a:t>Children will have weekly sessions in the library where they will hear a story and can then choose a new book to share in class.</a:t>
            </a:r>
            <a:endParaRPr lang="en-US" sz="2000" dirty="0">
              <a:solidFill>
                <a:schemeClr val="bg2"/>
              </a:solidFill>
              <a:cs typeface="Arial"/>
            </a:endParaRPr>
          </a:p>
          <a:p>
            <a:endParaRPr lang="en-US" sz="2000" dirty="0">
              <a:solidFill>
                <a:schemeClr val="bg2"/>
              </a:solidFill>
              <a:cs typeface="Arial"/>
            </a:endParaRPr>
          </a:p>
          <a:p>
            <a:r>
              <a:rPr lang="en-US" sz="2000" dirty="0">
                <a:solidFill>
                  <a:schemeClr val="bg2"/>
                </a:solidFill>
              </a:rPr>
              <a:t>The children will change their home reading book at least weekly; this is a book that you can share together at home. </a:t>
            </a:r>
            <a:endParaRPr lang="en-US" sz="2000" dirty="0">
              <a:solidFill>
                <a:schemeClr val="bg2"/>
              </a:solidFill>
              <a:cs typeface="Arial"/>
            </a:endParaRPr>
          </a:p>
          <a:p>
            <a:endParaRPr lang="en-US" sz="2000" dirty="0">
              <a:solidFill>
                <a:schemeClr val="bg2"/>
              </a:solidFill>
              <a:cs typeface="Arial"/>
            </a:endParaRPr>
          </a:p>
          <a:p>
            <a:r>
              <a:rPr lang="en-US" sz="2000" dirty="0">
                <a:solidFill>
                  <a:schemeClr val="bg2"/>
                </a:solidFill>
                <a:cs typeface="Arial"/>
              </a:rPr>
              <a:t>Please also continue to read your own books at home, we love to see what you have read at home. </a:t>
            </a:r>
          </a:p>
          <a:p>
            <a:endParaRPr lang="en-US" sz="2000" dirty="0">
              <a:solidFill>
                <a:schemeClr val="bg2"/>
              </a:solidFill>
              <a:cs typeface="Arial"/>
            </a:endParaRPr>
          </a:p>
          <a:p>
            <a:r>
              <a:rPr lang="en-US" sz="2000" dirty="0">
                <a:solidFill>
                  <a:schemeClr val="bg2"/>
                </a:solidFill>
                <a:cs typeface="Arial"/>
              </a:rPr>
              <a:t>Throughout the week we timetable high quality opportunities for the staff to read and share their </a:t>
            </a:r>
            <a:r>
              <a:rPr lang="en-US" sz="2000" dirty="0" err="1">
                <a:solidFill>
                  <a:schemeClr val="bg2"/>
                </a:solidFill>
                <a:cs typeface="Arial"/>
              </a:rPr>
              <a:t>favourite</a:t>
            </a:r>
            <a:r>
              <a:rPr lang="en-US" sz="2000" dirty="0">
                <a:solidFill>
                  <a:schemeClr val="bg2"/>
                </a:solidFill>
                <a:cs typeface="Arial"/>
              </a:rPr>
              <a:t> books with the children. </a:t>
            </a:r>
          </a:p>
          <a:p>
            <a:endParaRPr lang="en-US" sz="2000" dirty="0">
              <a:solidFill>
                <a:schemeClr val="bg2"/>
              </a:solidFill>
              <a:cs typeface="Arial"/>
            </a:endParaRPr>
          </a:p>
          <a:p>
            <a:r>
              <a:rPr lang="en-US" sz="2000" dirty="0">
                <a:solidFill>
                  <a:schemeClr val="bg2"/>
                </a:solidFill>
                <a:cs typeface="Arial"/>
              </a:rPr>
              <a:t>Once a fortnight a member of the EY team will hear or share a book with your child and record this in their reading record. </a:t>
            </a:r>
          </a:p>
          <a:p>
            <a:endParaRPr lang="en-US" sz="2800" dirty="0">
              <a:solidFill>
                <a:schemeClr val="bg2"/>
              </a:solidFill>
            </a:endParaRPr>
          </a:p>
          <a:p>
            <a:endParaRPr lang="en-US" dirty="0">
              <a:solidFill>
                <a:srgbClr val="FF0000"/>
              </a:solidFill>
              <a:cs typeface="Arial"/>
            </a:endParaRPr>
          </a:p>
        </p:txBody>
      </p:sp>
      <p:pic>
        <p:nvPicPr>
          <p:cNvPr id="5" name="Picture 4" descr="Cartoon Kids Reading Book Royalty Free SVG, Cliparts, Vectors, and Stock  Illustration. Image 36776747.">
            <a:extLst>
              <a:ext uri="{FF2B5EF4-FFF2-40B4-BE49-F238E27FC236}">
                <a16:creationId xmlns:a16="http://schemas.microsoft.com/office/drawing/2014/main" id="{C0EAF8FA-8DF6-FACF-7E52-E051FC56046C}"/>
              </a:ext>
            </a:extLst>
          </p:cNvPr>
          <p:cNvPicPr>
            <a:picLocks noChangeAspect="1"/>
          </p:cNvPicPr>
          <p:nvPr/>
        </p:nvPicPr>
        <p:blipFill>
          <a:blip r:embed="rId5"/>
          <a:stretch>
            <a:fillRect/>
          </a:stretch>
        </p:blipFill>
        <p:spPr>
          <a:xfrm>
            <a:off x="2794897" y="131900"/>
            <a:ext cx="1743075" cy="962025"/>
          </a:xfrm>
          <a:prstGeom prst="rect">
            <a:avLst/>
          </a:prstGeom>
        </p:spPr>
      </p:pic>
      <p:pic>
        <p:nvPicPr>
          <p:cNvPr id="6" name="Picture 5" descr="Cartoon Kids Reading Book Royalty Free SVG, Cliparts, Vectors, and Stock  Illustration. Image 36776747.">
            <a:extLst>
              <a:ext uri="{FF2B5EF4-FFF2-40B4-BE49-F238E27FC236}">
                <a16:creationId xmlns:a16="http://schemas.microsoft.com/office/drawing/2014/main" id="{936ED42E-772A-C175-AA76-01E163B6C414}"/>
              </a:ext>
            </a:extLst>
          </p:cNvPr>
          <p:cNvPicPr>
            <a:picLocks noChangeAspect="1"/>
          </p:cNvPicPr>
          <p:nvPr/>
        </p:nvPicPr>
        <p:blipFill>
          <a:blip r:embed="rId5"/>
          <a:stretch>
            <a:fillRect/>
          </a:stretch>
        </p:blipFill>
        <p:spPr>
          <a:xfrm>
            <a:off x="7576723" y="131900"/>
            <a:ext cx="1743075" cy="962025"/>
          </a:xfrm>
          <a:prstGeom prst="rect">
            <a:avLst/>
          </a:prstGeom>
        </p:spPr>
      </p:pic>
      <p:pic>
        <p:nvPicPr>
          <p:cNvPr id="4" name="Audio Recording 26 Sep 2023 at 21:02:17">
            <a:hlinkClick r:id="" action="ppaction://media"/>
            <a:extLst>
              <a:ext uri="{FF2B5EF4-FFF2-40B4-BE49-F238E27FC236}">
                <a16:creationId xmlns:a16="http://schemas.microsoft.com/office/drawing/2014/main" id="{411247C1-8B28-7637-DBED-17FC11BFA96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064552" y="5770562"/>
            <a:ext cx="812800" cy="812800"/>
          </a:xfrm>
          <a:prstGeom prst="rect">
            <a:avLst/>
          </a:prstGeom>
        </p:spPr>
      </p:pic>
    </p:spTree>
    <p:extLst>
      <p:ext uri="{BB962C8B-B14F-4D97-AF65-F5344CB8AC3E}">
        <p14:creationId xmlns:p14="http://schemas.microsoft.com/office/powerpoint/2010/main" val="189389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0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9372" y="2615726"/>
            <a:ext cx="10950714" cy="3476833"/>
          </a:xfrm>
        </p:spPr>
        <p:txBody>
          <a:bodyPr/>
          <a:lstStyle/>
          <a:p>
            <a:r>
              <a:rPr lang="en-GB" sz="2000" dirty="0">
                <a:solidFill>
                  <a:schemeClr val="bg2"/>
                </a:solidFill>
                <a:latin typeface="Arial"/>
                <a:cs typeface="Arial"/>
              </a:rPr>
              <a:t>A love of reading is hugely important, so we love to see children reading/looking at a range of different books. </a:t>
            </a:r>
            <a:endParaRPr lang="en-US">
              <a:solidFill>
                <a:schemeClr val="bg2"/>
              </a:solidFill>
              <a:latin typeface="Arial"/>
              <a:cs typeface="Arial"/>
            </a:endParaRPr>
          </a:p>
          <a:p>
            <a:endParaRPr lang="en-GB" sz="2000" dirty="0">
              <a:solidFill>
                <a:schemeClr val="bg2"/>
              </a:solidFill>
              <a:latin typeface="Arial"/>
              <a:cs typeface="Arial"/>
            </a:endParaRPr>
          </a:p>
          <a:p>
            <a:r>
              <a:rPr lang="en-US" sz="2000" dirty="0">
                <a:solidFill>
                  <a:schemeClr val="bg2"/>
                </a:solidFill>
                <a:latin typeface="Arial"/>
                <a:cs typeface="Arial"/>
              </a:rPr>
              <a:t>Please continue to read with your child at bedtime, this could be a book they bring home or could be something you have at home already. </a:t>
            </a:r>
            <a:endParaRPr lang="en-GB" sz="2000">
              <a:solidFill>
                <a:schemeClr val="bg2"/>
              </a:solidFill>
              <a:latin typeface="Arial"/>
              <a:cs typeface="Arial"/>
            </a:endParaRPr>
          </a:p>
          <a:p>
            <a:endParaRPr lang="en-US" sz="2000" dirty="0">
              <a:solidFill>
                <a:schemeClr val="bg2"/>
              </a:solidFill>
              <a:latin typeface="Arial"/>
              <a:cs typeface="Arial"/>
            </a:endParaRPr>
          </a:p>
          <a:p>
            <a:r>
              <a:rPr lang="en-US" sz="2000" dirty="0">
                <a:solidFill>
                  <a:schemeClr val="bg2"/>
                </a:solidFill>
                <a:latin typeface="Arial"/>
                <a:cs typeface="Arial"/>
              </a:rPr>
              <a:t>Don’t forget looking at magazines is also a good way to get some children looking at different texts. </a:t>
            </a:r>
          </a:p>
          <a:p>
            <a:endParaRPr lang="en-US" sz="2000" dirty="0">
              <a:solidFill>
                <a:schemeClr val="bg2"/>
              </a:solidFill>
              <a:latin typeface="Arial"/>
              <a:cs typeface="Arial"/>
            </a:endParaRPr>
          </a:p>
          <a:p>
            <a:r>
              <a:rPr lang="en-US" sz="2000" dirty="0">
                <a:solidFill>
                  <a:schemeClr val="bg2"/>
                </a:solidFill>
                <a:latin typeface="Arial"/>
                <a:cs typeface="Arial"/>
              </a:rPr>
              <a:t>Reading records – please write in them when you read with your child, at home we would like you to find time to share a book or story every day for about 10/15 mins. </a:t>
            </a:r>
          </a:p>
          <a:p>
            <a:pPr marL="0" indent="0">
              <a:buNone/>
            </a:pPr>
            <a:endParaRPr lang="en-GB" dirty="0">
              <a:solidFill>
                <a:srgbClr val="FF0000"/>
              </a:solidFill>
              <a:latin typeface="Arial"/>
              <a:cs typeface="Arial"/>
            </a:endParaRPr>
          </a:p>
        </p:txBody>
      </p:sp>
      <p:sp>
        <p:nvSpPr>
          <p:cNvPr id="4" name="Rectangle 2"/>
          <p:cNvSpPr>
            <a:spLocks noGrp="1" noChangeArrowheads="1"/>
          </p:cNvSpPr>
          <p:nvPr>
            <p:ph type="title"/>
          </p:nvPr>
        </p:nvSpPr>
        <p:spPr>
          <a:xfrm>
            <a:off x="612476" y="433321"/>
            <a:ext cx="8229600" cy="1139825"/>
          </a:xfrm>
        </p:spPr>
        <p:txBody>
          <a:bodyPr/>
          <a:lstStyle/>
          <a:p>
            <a:pPr eaLnBrk="1" hangingPunct="1">
              <a:defRPr/>
            </a:pPr>
            <a:r>
              <a:rPr lang="en-GB" sz="3600" kern="1200" dirty="0">
                <a:solidFill>
                  <a:schemeClr val="bg2"/>
                </a:solidFill>
                <a:latin typeface="Arial"/>
                <a:ea typeface="+mn-ea"/>
                <a:cs typeface="Arial"/>
              </a:rPr>
              <a:t>How to support reading </a:t>
            </a:r>
            <a:br>
              <a:rPr lang="en-GB" sz="3600" kern="1200" dirty="0">
                <a:latin typeface="Arial"/>
                <a:ea typeface="+mn-ea"/>
                <a:cs typeface="+mn-cs"/>
              </a:rPr>
            </a:br>
            <a:r>
              <a:rPr lang="en-GB" sz="3600" kern="1200" dirty="0">
                <a:solidFill>
                  <a:schemeClr val="bg2"/>
                </a:solidFill>
                <a:latin typeface="Arial"/>
                <a:ea typeface="+mn-ea"/>
                <a:cs typeface="Arial"/>
              </a:rPr>
              <a:t>at home</a:t>
            </a:r>
          </a:p>
        </p:txBody>
      </p:sp>
      <p:sp>
        <p:nvSpPr>
          <p:cNvPr id="5" name="TextBox 4">
            <a:extLst>
              <a:ext uri="{FF2B5EF4-FFF2-40B4-BE49-F238E27FC236}">
                <a16:creationId xmlns:a16="http://schemas.microsoft.com/office/drawing/2014/main" id="{F19569B4-4299-A406-BAE3-5103DAAD2E3D}"/>
              </a:ext>
            </a:extLst>
          </p:cNvPr>
          <p:cNvSpPr txBox="1"/>
          <p:nvPr/>
        </p:nvSpPr>
        <p:spPr>
          <a:xfrm>
            <a:off x="612476" y="1713594"/>
            <a:ext cx="6097022" cy="523220"/>
          </a:xfrm>
          <a:prstGeom prst="rect">
            <a:avLst/>
          </a:prstGeom>
          <a:noFill/>
        </p:spPr>
        <p:txBody>
          <a:bodyPr wrap="square" lIns="91440" tIns="45720" rIns="91440" bIns="45720" anchor="t">
            <a:spAutoFit/>
          </a:bodyPr>
          <a:lstStyle/>
          <a:p>
            <a:r>
              <a:rPr lang="en-GB" sz="2800" kern="1200" dirty="0">
                <a:solidFill>
                  <a:schemeClr val="bg2"/>
                </a:solidFill>
                <a:latin typeface="Arial"/>
                <a:cs typeface="Arial"/>
              </a:rPr>
              <a:t>Reading</a:t>
            </a:r>
            <a:r>
              <a:rPr lang="en-GB" sz="2400" kern="1200" dirty="0">
                <a:solidFill>
                  <a:schemeClr val="bg2"/>
                </a:solidFill>
                <a:latin typeface="Arial"/>
                <a:cs typeface="Arial"/>
              </a:rPr>
              <a:t>:</a:t>
            </a:r>
            <a:endParaRPr lang="en-GB">
              <a:solidFill>
                <a:schemeClr val="bg2"/>
              </a:solidFill>
              <a:latin typeface="Arial"/>
              <a:cs typeface="Arial"/>
            </a:endParaRPr>
          </a:p>
        </p:txBody>
      </p:sp>
      <p:pic>
        <p:nvPicPr>
          <p:cNvPr id="2" name="Picture 1" descr="A collage of children&amp;#39;s books&#10;&#10;Description automatically generated">
            <a:extLst>
              <a:ext uri="{FF2B5EF4-FFF2-40B4-BE49-F238E27FC236}">
                <a16:creationId xmlns:a16="http://schemas.microsoft.com/office/drawing/2014/main" id="{68CE1198-6694-B0F8-C9C0-79327F35F766}"/>
              </a:ext>
            </a:extLst>
          </p:cNvPr>
          <p:cNvPicPr>
            <a:picLocks noChangeAspect="1"/>
          </p:cNvPicPr>
          <p:nvPr/>
        </p:nvPicPr>
        <p:blipFill>
          <a:blip r:embed="rId4"/>
          <a:stretch>
            <a:fillRect/>
          </a:stretch>
        </p:blipFill>
        <p:spPr>
          <a:xfrm>
            <a:off x="7816576" y="127863"/>
            <a:ext cx="4079459" cy="2206968"/>
          </a:xfrm>
          <a:prstGeom prst="rect">
            <a:avLst/>
          </a:prstGeom>
        </p:spPr>
      </p:pic>
      <p:pic>
        <p:nvPicPr>
          <p:cNvPr id="6" name="Audio Recording 26 Sep 2023 at 21:11:20">
            <a:hlinkClick r:id="" action="ppaction://media"/>
            <a:extLst>
              <a:ext uri="{FF2B5EF4-FFF2-40B4-BE49-F238E27FC236}">
                <a16:creationId xmlns:a16="http://schemas.microsoft.com/office/drawing/2014/main" id="{8D7E8605-9798-F8C3-E7E7-D25C2BCA906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083235" y="5843931"/>
            <a:ext cx="812800" cy="812800"/>
          </a:xfrm>
          <a:prstGeom prst="rect">
            <a:avLst/>
          </a:prstGeom>
        </p:spPr>
      </p:pic>
    </p:spTree>
    <p:extLst>
      <p:ext uri="{BB962C8B-B14F-4D97-AF65-F5344CB8AC3E}">
        <p14:creationId xmlns:p14="http://schemas.microsoft.com/office/powerpoint/2010/main" val="2999835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9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ollage of letters&#10;&#10;Description automatically generated">
            <a:extLst>
              <a:ext uri="{FF2B5EF4-FFF2-40B4-BE49-F238E27FC236}">
                <a16:creationId xmlns:a16="http://schemas.microsoft.com/office/drawing/2014/main" id="{4C98CC46-BBAE-3C79-DCD8-E387B9F90CA6}"/>
              </a:ext>
            </a:extLst>
          </p:cNvPr>
          <p:cNvPicPr>
            <a:picLocks noChangeAspect="1"/>
          </p:cNvPicPr>
          <p:nvPr/>
        </p:nvPicPr>
        <p:blipFill>
          <a:blip r:embed="rId5"/>
          <a:stretch>
            <a:fillRect/>
          </a:stretch>
        </p:blipFill>
        <p:spPr>
          <a:xfrm>
            <a:off x="10455498" y="4869396"/>
            <a:ext cx="1444581" cy="1873659"/>
          </a:xfrm>
          <a:prstGeom prst="rect">
            <a:avLst/>
          </a:prstGeom>
        </p:spPr>
      </p:pic>
      <p:sp>
        <p:nvSpPr>
          <p:cNvPr id="4" name="Rectangle 2"/>
          <p:cNvSpPr>
            <a:spLocks noGrp="1" noChangeArrowheads="1"/>
          </p:cNvSpPr>
          <p:nvPr>
            <p:ph type="title"/>
          </p:nvPr>
        </p:nvSpPr>
        <p:spPr>
          <a:xfrm>
            <a:off x="1981200" y="277814"/>
            <a:ext cx="8229600" cy="1139825"/>
          </a:xfrm>
        </p:spPr>
        <p:txBody>
          <a:bodyPr/>
          <a:lstStyle/>
          <a:p>
            <a:pPr eaLnBrk="1" hangingPunct="1">
              <a:defRPr/>
            </a:pPr>
            <a:r>
              <a:rPr lang="en-GB" sz="3600" kern="1200" dirty="0">
                <a:solidFill>
                  <a:schemeClr val="bg2"/>
                </a:solidFill>
                <a:latin typeface="Arial"/>
                <a:ea typeface="+mn-ea"/>
                <a:cs typeface="Arial"/>
              </a:rPr>
              <a:t>English</a:t>
            </a:r>
          </a:p>
        </p:txBody>
      </p:sp>
      <p:sp>
        <p:nvSpPr>
          <p:cNvPr id="6147" name="Rectangle 3"/>
          <p:cNvSpPr txBox="1">
            <a:spLocks noChangeArrowheads="1"/>
          </p:cNvSpPr>
          <p:nvPr/>
        </p:nvSpPr>
        <p:spPr bwMode="auto">
          <a:xfrm>
            <a:off x="1665810" y="1111371"/>
            <a:ext cx="10297144" cy="547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Tx/>
              <a:buChar char="•"/>
            </a:pPr>
            <a:r>
              <a:rPr lang="en-GB" altLang="en-US" sz="1800" dirty="0">
                <a:solidFill>
                  <a:srgbClr val="002060"/>
                </a:solidFill>
                <a:latin typeface="Arial"/>
                <a:cs typeface="Arial"/>
              </a:rPr>
              <a:t>We follow the Read Write Inc phonics scheme. The children will have a phonics sessions every day. </a:t>
            </a:r>
            <a:endParaRPr lang="en-US" sz="1800">
              <a:solidFill>
                <a:srgbClr val="002060"/>
              </a:solidFill>
              <a:latin typeface="Arial"/>
              <a:cs typeface="Arial"/>
            </a:endParaRPr>
          </a:p>
          <a:p>
            <a:pPr marL="0" indent="0">
              <a:spcBef>
                <a:spcPct val="20000"/>
              </a:spcBef>
            </a:pPr>
            <a:endParaRPr lang="en-GB" altLang="en-US" sz="1800" dirty="0">
              <a:solidFill>
                <a:srgbClr val="002060"/>
              </a:solidFill>
              <a:latin typeface="Arial"/>
              <a:cs typeface="Arial"/>
            </a:endParaRPr>
          </a:p>
          <a:p>
            <a:pPr>
              <a:spcBef>
                <a:spcPct val="20000"/>
              </a:spcBef>
              <a:buFontTx/>
              <a:buChar char="•"/>
            </a:pPr>
            <a:r>
              <a:rPr lang="en-GB" altLang="en-US" sz="1800" dirty="0">
                <a:solidFill>
                  <a:srgbClr val="002060"/>
                </a:solidFill>
                <a:latin typeface="Arial"/>
                <a:cs typeface="Arial"/>
              </a:rPr>
              <a:t>Throughout the week the children will have taught carpet sessions, around a literacy skill, this could be letter formation, story ordering or list writing just to name a few things. </a:t>
            </a:r>
            <a:endParaRPr lang="en-GB" sz="1800">
              <a:solidFill>
                <a:srgbClr val="002060"/>
              </a:solidFill>
              <a:latin typeface="Arial"/>
              <a:cs typeface="Arial"/>
            </a:endParaRPr>
          </a:p>
          <a:p>
            <a:pPr>
              <a:spcBef>
                <a:spcPct val="20000"/>
              </a:spcBef>
              <a:buFontTx/>
              <a:buChar char="•"/>
            </a:pPr>
            <a:endParaRPr lang="en-GB" sz="1800" dirty="0">
              <a:solidFill>
                <a:srgbClr val="002060"/>
              </a:solidFill>
              <a:latin typeface="Arial"/>
              <a:cs typeface="Arial"/>
            </a:endParaRPr>
          </a:p>
          <a:p>
            <a:pPr>
              <a:spcBef>
                <a:spcPct val="20000"/>
              </a:spcBef>
              <a:buFontTx/>
              <a:buChar char="•"/>
            </a:pPr>
            <a:r>
              <a:rPr lang="en-GB" altLang="en-US" sz="1800" b="1" dirty="0">
                <a:solidFill>
                  <a:srgbClr val="002060"/>
                </a:solidFill>
                <a:latin typeface="Arial"/>
                <a:cs typeface="Arial"/>
              </a:rPr>
              <a:t>Continuous provision –</a:t>
            </a:r>
            <a:r>
              <a:rPr lang="en-GB" altLang="en-US" sz="1800" dirty="0">
                <a:solidFill>
                  <a:srgbClr val="002060"/>
                </a:solidFill>
                <a:latin typeface="Arial"/>
                <a:cs typeface="Arial"/>
              </a:rPr>
              <a:t> this is something that is very strong in Early Years. We ensure that all spaces are zoned so children  know where to find resources to support their independent learning. </a:t>
            </a:r>
            <a:endParaRPr lang="en-GB" altLang="en-US" sz="1800">
              <a:solidFill>
                <a:srgbClr val="002060"/>
              </a:solidFill>
              <a:latin typeface="Arial"/>
              <a:cs typeface="Arial"/>
            </a:endParaRPr>
          </a:p>
          <a:p>
            <a:pPr>
              <a:spcBef>
                <a:spcPct val="20000"/>
              </a:spcBef>
              <a:buFontTx/>
              <a:buChar char="•"/>
            </a:pPr>
            <a:endParaRPr lang="en-GB" altLang="en-US" sz="1800" dirty="0">
              <a:solidFill>
                <a:srgbClr val="002060"/>
              </a:solidFill>
              <a:latin typeface="Arial"/>
              <a:cs typeface="Arial"/>
            </a:endParaRPr>
          </a:p>
          <a:p>
            <a:pPr>
              <a:spcBef>
                <a:spcPct val="20000"/>
              </a:spcBef>
              <a:buFontTx/>
              <a:buChar char="•"/>
            </a:pPr>
            <a:r>
              <a:rPr lang="en-GB" altLang="en-US" sz="1800" b="1" dirty="0">
                <a:solidFill>
                  <a:srgbClr val="002060"/>
                </a:solidFill>
                <a:latin typeface="Arial"/>
                <a:cs typeface="Arial"/>
              </a:rPr>
              <a:t>Enhanced provision </a:t>
            </a:r>
            <a:r>
              <a:rPr lang="en-GB" altLang="en-US" sz="1800" dirty="0">
                <a:solidFill>
                  <a:srgbClr val="002060"/>
                </a:solidFill>
                <a:latin typeface="Arial"/>
                <a:cs typeface="Arial"/>
              </a:rPr>
              <a:t>– These are the things we add to the continuous provision to enhance a learning experience, for example with English maybe a selection of books written by a specific author. </a:t>
            </a:r>
            <a:endParaRPr lang="en-GB" sz="1800">
              <a:solidFill>
                <a:srgbClr val="002060"/>
              </a:solidFill>
              <a:latin typeface="Arial"/>
              <a:cs typeface="Arial"/>
            </a:endParaRPr>
          </a:p>
          <a:p>
            <a:pPr>
              <a:spcBef>
                <a:spcPct val="20000"/>
              </a:spcBef>
              <a:buChar char="•"/>
            </a:pPr>
            <a:endParaRPr lang="en-GB" altLang="en-US" sz="1800" dirty="0">
              <a:solidFill>
                <a:srgbClr val="002060"/>
              </a:solidFill>
              <a:latin typeface="Arial"/>
              <a:cs typeface="Arial"/>
            </a:endParaRPr>
          </a:p>
          <a:p>
            <a:pPr>
              <a:spcBef>
                <a:spcPct val="20000"/>
              </a:spcBef>
              <a:buChar char="•"/>
            </a:pPr>
            <a:r>
              <a:rPr lang="en-GB" altLang="en-US" sz="1800" b="1" dirty="0">
                <a:solidFill>
                  <a:srgbClr val="002060"/>
                </a:solidFill>
                <a:latin typeface="Arial"/>
                <a:cs typeface="Arial"/>
              </a:rPr>
              <a:t>Writing </a:t>
            </a:r>
            <a:r>
              <a:rPr lang="en-GB" altLang="en-US" sz="1800" dirty="0">
                <a:solidFill>
                  <a:srgbClr val="002060"/>
                </a:solidFill>
                <a:latin typeface="Arial"/>
                <a:cs typeface="Arial"/>
              </a:rPr>
              <a:t>– you will find that your child will write phonetically, for example, gate might be written gait. </a:t>
            </a:r>
          </a:p>
          <a:p>
            <a:pPr eaLnBrk="1" hangingPunct="1">
              <a:spcBef>
                <a:spcPct val="20000"/>
              </a:spcBef>
              <a:buChar char="•"/>
            </a:pPr>
            <a:endParaRPr lang="en-GB" altLang="en-US" sz="2400" dirty="0">
              <a:solidFill>
                <a:srgbClr val="003366"/>
              </a:solidFill>
              <a:cs typeface="Arial" charset="0"/>
            </a:endParaRPr>
          </a:p>
          <a:p>
            <a:pPr eaLnBrk="1" hangingPunct="1">
              <a:spcBef>
                <a:spcPct val="20000"/>
              </a:spcBef>
            </a:pPr>
            <a:endParaRPr lang="en-GB" altLang="en-US" sz="3200" dirty="0">
              <a:latin typeface="Arial" charset="0"/>
              <a:cs typeface="Arial" charset="0"/>
            </a:endParaRPr>
          </a:p>
          <a:p>
            <a:pPr eaLnBrk="1" hangingPunct="1">
              <a:spcBef>
                <a:spcPct val="20000"/>
              </a:spcBef>
              <a:buFontTx/>
              <a:buChar char="•"/>
            </a:pPr>
            <a:endParaRPr lang="en-GB" altLang="en-US" sz="3200" dirty="0">
              <a:latin typeface="Arial" charset="0"/>
              <a:cs typeface="Arial" charset="0"/>
            </a:endParaRPr>
          </a:p>
        </p:txBody>
      </p:sp>
      <p:pic>
        <p:nvPicPr>
          <p:cNvPr id="2" name="Picture 1" descr="A toy ship on a table&#10;&#10;Description automatically generated">
            <a:extLst>
              <a:ext uri="{FF2B5EF4-FFF2-40B4-BE49-F238E27FC236}">
                <a16:creationId xmlns:a16="http://schemas.microsoft.com/office/drawing/2014/main" id="{0363075A-F4EB-DAE5-A082-307F7FD997C1}"/>
              </a:ext>
            </a:extLst>
          </p:cNvPr>
          <p:cNvPicPr>
            <a:picLocks noChangeAspect="1"/>
          </p:cNvPicPr>
          <p:nvPr/>
        </p:nvPicPr>
        <p:blipFill>
          <a:blip r:embed="rId6"/>
          <a:stretch>
            <a:fillRect/>
          </a:stretch>
        </p:blipFill>
        <p:spPr>
          <a:xfrm>
            <a:off x="79151" y="5101107"/>
            <a:ext cx="1526684" cy="1324379"/>
          </a:xfrm>
          <a:prstGeom prst="rect">
            <a:avLst/>
          </a:prstGeom>
        </p:spPr>
      </p:pic>
      <p:pic>
        <p:nvPicPr>
          <p:cNvPr id="3" name="Picture 2" descr="A toy animals on a black tray&#10;&#10;Description automatically generated">
            <a:extLst>
              <a:ext uri="{FF2B5EF4-FFF2-40B4-BE49-F238E27FC236}">
                <a16:creationId xmlns:a16="http://schemas.microsoft.com/office/drawing/2014/main" id="{334ADE0F-7B81-7AB3-CCD5-71F566B426C9}"/>
              </a:ext>
            </a:extLst>
          </p:cNvPr>
          <p:cNvPicPr>
            <a:picLocks noChangeAspect="1"/>
          </p:cNvPicPr>
          <p:nvPr/>
        </p:nvPicPr>
        <p:blipFill>
          <a:blip r:embed="rId7"/>
          <a:stretch>
            <a:fillRect/>
          </a:stretch>
        </p:blipFill>
        <p:spPr>
          <a:xfrm>
            <a:off x="64528" y="2620113"/>
            <a:ext cx="1545197" cy="2379775"/>
          </a:xfrm>
          <a:prstGeom prst="rect">
            <a:avLst/>
          </a:prstGeom>
        </p:spPr>
      </p:pic>
      <p:pic>
        <p:nvPicPr>
          <p:cNvPr id="5" name="Picture 4" descr="A stuffed animal with black dots&#10;&#10;Description automatically generated">
            <a:extLst>
              <a:ext uri="{FF2B5EF4-FFF2-40B4-BE49-F238E27FC236}">
                <a16:creationId xmlns:a16="http://schemas.microsoft.com/office/drawing/2014/main" id="{A0DE9407-DDCE-E016-9F3D-BF0F04ADBDE0}"/>
              </a:ext>
            </a:extLst>
          </p:cNvPr>
          <p:cNvPicPr>
            <a:picLocks noChangeAspect="1"/>
          </p:cNvPicPr>
          <p:nvPr/>
        </p:nvPicPr>
        <p:blipFill>
          <a:blip r:embed="rId8"/>
          <a:stretch>
            <a:fillRect/>
          </a:stretch>
        </p:blipFill>
        <p:spPr>
          <a:xfrm>
            <a:off x="10003795" y="178207"/>
            <a:ext cx="1997165" cy="930639"/>
          </a:xfrm>
          <a:prstGeom prst="rect">
            <a:avLst/>
          </a:prstGeom>
        </p:spPr>
      </p:pic>
      <p:pic>
        <p:nvPicPr>
          <p:cNvPr id="7" name="Picture 6" descr="A white paper with letters on it&#10;&#10;Description automatically generated">
            <a:extLst>
              <a:ext uri="{FF2B5EF4-FFF2-40B4-BE49-F238E27FC236}">
                <a16:creationId xmlns:a16="http://schemas.microsoft.com/office/drawing/2014/main" id="{9CAB9E79-AC38-C70E-49CB-79491100B2EE}"/>
              </a:ext>
            </a:extLst>
          </p:cNvPr>
          <p:cNvPicPr>
            <a:picLocks noChangeAspect="1"/>
          </p:cNvPicPr>
          <p:nvPr/>
        </p:nvPicPr>
        <p:blipFill>
          <a:blip r:embed="rId9"/>
          <a:stretch>
            <a:fillRect/>
          </a:stretch>
        </p:blipFill>
        <p:spPr>
          <a:xfrm>
            <a:off x="82261" y="277153"/>
            <a:ext cx="1785010" cy="2087955"/>
          </a:xfrm>
          <a:prstGeom prst="rect">
            <a:avLst/>
          </a:prstGeom>
        </p:spPr>
      </p:pic>
      <p:pic>
        <p:nvPicPr>
          <p:cNvPr id="8" name="Audio Recording 26 Sep 2023 at 21:16:27">
            <a:hlinkClick r:id="" action="ppaction://media"/>
            <a:extLst>
              <a:ext uri="{FF2B5EF4-FFF2-40B4-BE49-F238E27FC236}">
                <a16:creationId xmlns:a16="http://schemas.microsoft.com/office/drawing/2014/main" id="{9613D393-60A7-2260-1167-D6CE788F250E}"/>
              </a:ext>
            </a:extLst>
          </p:cNvPr>
          <p:cNvPicPr>
            <a:picLocks noChangeAspect="1"/>
          </p:cNvPicPr>
          <p:nvPr>
            <a:audioFile r:link="rId3"/>
            <p:extLst>
              <p:ext uri="{DAA4B4D4-6D71-4841-9C94-3DE7FCFB9230}">
                <p14:media xmlns:p14="http://schemas.microsoft.com/office/powerpoint/2010/main" r:embed="rId2"/>
              </p:ext>
            </p:extLst>
          </p:nvPr>
        </p:nvPicPr>
        <p:blipFill>
          <a:blip r:embed="rId10"/>
          <a:stretch>
            <a:fillRect/>
          </a:stretch>
        </p:blipFill>
        <p:spPr>
          <a:xfrm>
            <a:off x="5976926" y="5824233"/>
            <a:ext cx="812800" cy="81280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472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414270" y="996884"/>
            <a:ext cx="8229600" cy="1139825"/>
          </a:xfrm>
        </p:spPr>
        <p:txBody>
          <a:bodyPr/>
          <a:lstStyle/>
          <a:p>
            <a:pPr eaLnBrk="1" hangingPunct="1">
              <a:defRPr/>
            </a:pPr>
            <a:r>
              <a:rPr lang="en-GB" sz="3600" kern="1200" dirty="0">
                <a:solidFill>
                  <a:schemeClr val="bg2"/>
                </a:solidFill>
                <a:latin typeface="Arial"/>
                <a:ea typeface="+mn-ea"/>
                <a:cs typeface="Arial"/>
              </a:rPr>
              <a:t>Maths</a:t>
            </a:r>
          </a:p>
        </p:txBody>
      </p:sp>
      <p:sp>
        <p:nvSpPr>
          <p:cNvPr id="7171" name="Rectangle 3"/>
          <p:cNvSpPr txBox="1">
            <a:spLocks noChangeArrowheads="1"/>
          </p:cNvSpPr>
          <p:nvPr/>
        </p:nvSpPr>
        <p:spPr bwMode="auto">
          <a:xfrm>
            <a:off x="685504" y="993321"/>
            <a:ext cx="11072304" cy="551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lstStyle>
            <a:lvl1pPr marL="342900" indent="-342900" eaLnBrk="0" hangingPunct="0">
              <a:defRPr sz="2200">
                <a:solidFill>
                  <a:schemeClr val="tx1"/>
                </a:solidFill>
                <a:latin typeface="Comic Sans MS" pitchFamily="66" charset="0"/>
              </a:defRPr>
            </a:lvl1pPr>
            <a:lvl2pPr marL="742950" indent="-285750" eaLnBrk="0" hangingPunct="0">
              <a:defRPr sz="2200">
                <a:solidFill>
                  <a:schemeClr val="tx1"/>
                </a:solidFill>
                <a:latin typeface="Comic Sans MS" pitchFamily="66" charset="0"/>
              </a:defRPr>
            </a:lvl2pPr>
            <a:lvl3pPr marL="1143000" indent="-228600" eaLnBrk="0" hangingPunct="0">
              <a:defRPr sz="2200">
                <a:solidFill>
                  <a:schemeClr val="tx1"/>
                </a:solidFill>
                <a:latin typeface="Comic Sans MS" pitchFamily="66" charset="0"/>
              </a:defRPr>
            </a:lvl3pPr>
            <a:lvl4pPr marL="1600200" indent="-228600" eaLnBrk="0" hangingPunct="0">
              <a:defRPr sz="2200">
                <a:solidFill>
                  <a:schemeClr val="tx1"/>
                </a:solidFill>
                <a:latin typeface="Comic Sans MS" pitchFamily="66" charset="0"/>
              </a:defRPr>
            </a:lvl4pPr>
            <a:lvl5pPr marL="2057400" indent="-228600" eaLnBrk="0" hangingPunct="0">
              <a:defRPr sz="2200">
                <a:solidFill>
                  <a:schemeClr val="tx1"/>
                </a:solidFill>
                <a:latin typeface="Comic Sans MS" pitchFamily="66" charset="0"/>
              </a:defRPr>
            </a:lvl5pPr>
            <a:lvl6pPr marL="2514600" indent="-228600" eaLnBrk="0" fontAlgn="base" hangingPunct="0">
              <a:spcBef>
                <a:spcPct val="0"/>
              </a:spcBef>
              <a:spcAft>
                <a:spcPct val="0"/>
              </a:spcAft>
              <a:defRPr sz="2200">
                <a:solidFill>
                  <a:schemeClr val="tx1"/>
                </a:solidFill>
                <a:latin typeface="Comic Sans MS" pitchFamily="66" charset="0"/>
              </a:defRPr>
            </a:lvl6pPr>
            <a:lvl7pPr marL="2971800" indent="-228600" eaLnBrk="0" fontAlgn="base" hangingPunct="0">
              <a:spcBef>
                <a:spcPct val="0"/>
              </a:spcBef>
              <a:spcAft>
                <a:spcPct val="0"/>
              </a:spcAft>
              <a:defRPr sz="2200">
                <a:solidFill>
                  <a:schemeClr val="tx1"/>
                </a:solidFill>
                <a:latin typeface="Comic Sans MS" pitchFamily="66" charset="0"/>
              </a:defRPr>
            </a:lvl7pPr>
            <a:lvl8pPr marL="3429000" indent="-228600" eaLnBrk="0" fontAlgn="base" hangingPunct="0">
              <a:spcBef>
                <a:spcPct val="0"/>
              </a:spcBef>
              <a:spcAft>
                <a:spcPct val="0"/>
              </a:spcAft>
              <a:defRPr sz="2200">
                <a:solidFill>
                  <a:schemeClr val="tx1"/>
                </a:solidFill>
                <a:latin typeface="Comic Sans MS" pitchFamily="66" charset="0"/>
              </a:defRPr>
            </a:lvl8pPr>
            <a:lvl9pPr marL="3886200" indent="-228600" eaLnBrk="0" fontAlgn="base" hangingPunct="0">
              <a:spcBef>
                <a:spcPct val="0"/>
              </a:spcBef>
              <a:spcAft>
                <a:spcPct val="0"/>
              </a:spcAft>
              <a:defRPr sz="2200">
                <a:solidFill>
                  <a:schemeClr val="tx1"/>
                </a:solidFill>
                <a:latin typeface="Comic Sans MS" pitchFamily="66" charset="0"/>
              </a:defRPr>
            </a:lvl9pPr>
          </a:lstStyle>
          <a:p>
            <a:pPr eaLnBrk="1" hangingPunct="1">
              <a:spcBef>
                <a:spcPct val="20000"/>
              </a:spcBef>
              <a:buFont typeface="Wingdings" pitchFamily="2" charset="2"/>
              <a:buNone/>
            </a:pPr>
            <a:endParaRPr lang="en-GB" altLang="en-US" sz="2400" dirty="0">
              <a:latin typeface="Arial" charset="0"/>
            </a:endParaRPr>
          </a:p>
          <a:p>
            <a:pPr eaLnBrk="1" hangingPunct="1">
              <a:spcBef>
                <a:spcPct val="20000"/>
              </a:spcBef>
              <a:buFontTx/>
              <a:buChar char="•"/>
            </a:pPr>
            <a:endParaRPr lang="en-GB" altLang="en-US" sz="2400" dirty="0">
              <a:solidFill>
                <a:schemeClr val="bg2"/>
              </a:solidFill>
              <a:latin typeface="Comic Sans MS"/>
            </a:endParaRPr>
          </a:p>
          <a:p>
            <a:pPr>
              <a:spcBef>
                <a:spcPct val="20000"/>
              </a:spcBef>
              <a:buFontTx/>
              <a:buChar char="•"/>
            </a:pPr>
            <a:endParaRPr lang="en-GB" altLang="en-US" sz="2400" dirty="0">
              <a:solidFill>
                <a:schemeClr val="bg2"/>
              </a:solidFill>
              <a:latin typeface="Comic Sans MS"/>
            </a:endParaRPr>
          </a:p>
          <a:p>
            <a:pPr>
              <a:spcBef>
                <a:spcPct val="20000"/>
              </a:spcBef>
              <a:buFontTx/>
              <a:buChar char="•"/>
            </a:pPr>
            <a:r>
              <a:rPr lang="en-GB" altLang="en-US" sz="2000" dirty="0">
                <a:solidFill>
                  <a:schemeClr val="bg2"/>
                </a:solidFill>
                <a:latin typeface="Arial"/>
                <a:cs typeface="Arial"/>
              </a:rPr>
              <a:t>Mastering number is the planning we follow, it breaks down the skills we will teach throughout the year, so the children's learning is progressive and builds on their skills.</a:t>
            </a:r>
            <a:endParaRPr lang="en-GB" sz="2000">
              <a:solidFill>
                <a:schemeClr val="bg2"/>
              </a:solidFill>
              <a:latin typeface="Arial"/>
              <a:cs typeface="Arial"/>
            </a:endParaRPr>
          </a:p>
          <a:p>
            <a:pPr>
              <a:spcBef>
                <a:spcPct val="20000"/>
              </a:spcBef>
              <a:buFontTx/>
              <a:buChar char="•"/>
            </a:pPr>
            <a:endParaRPr lang="en-GB" altLang="en-US" sz="2000" dirty="0">
              <a:solidFill>
                <a:schemeClr val="bg2"/>
              </a:solidFill>
              <a:latin typeface="Arial"/>
              <a:cs typeface="Arial"/>
            </a:endParaRPr>
          </a:p>
          <a:p>
            <a:pPr>
              <a:spcBef>
                <a:spcPct val="20000"/>
              </a:spcBef>
              <a:buFontTx/>
              <a:buChar char="•"/>
            </a:pPr>
            <a:r>
              <a:rPr lang="en-GB" altLang="en-US" sz="2000" dirty="0">
                <a:solidFill>
                  <a:schemeClr val="bg2"/>
                </a:solidFill>
                <a:latin typeface="Arial"/>
                <a:cs typeface="Arial"/>
              </a:rPr>
              <a:t>Things we will look at over the year are... developing a deep understanding of numbers and their composition, being able to subitise, recall number bonds to 5, double facts, 1 more / 1 less, odd and even numbers.  </a:t>
            </a:r>
            <a:endParaRPr lang="en-GB" sz="2000">
              <a:solidFill>
                <a:schemeClr val="bg2"/>
              </a:solidFill>
              <a:latin typeface="Arial"/>
              <a:cs typeface="Arial"/>
            </a:endParaRPr>
          </a:p>
          <a:p>
            <a:pPr>
              <a:spcBef>
                <a:spcPct val="20000"/>
              </a:spcBef>
              <a:buFontTx/>
              <a:buChar char="•"/>
            </a:pPr>
            <a:endParaRPr lang="en-GB" altLang="en-US" sz="2000" dirty="0">
              <a:solidFill>
                <a:schemeClr val="bg2"/>
              </a:solidFill>
              <a:latin typeface="Arial"/>
              <a:cs typeface="Arial"/>
            </a:endParaRPr>
          </a:p>
          <a:p>
            <a:pPr>
              <a:spcBef>
                <a:spcPct val="20000"/>
              </a:spcBef>
              <a:buFontTx/>
              <a:buChar char="•"/>
            </a:pPr>
            <a:r>
              <a:rPr lang="en-GB" altLang="en-US" sz="2000" dirty="0">
                <a:solidFill>
                  <a:schemeClr val="bg2"/>
                </a:solidFill>
                <a:latin typeface="Arial"/>
                <a:cs typeface="Arial"/>
              </a:rPr>
              <a:t>As with English we use continuous provision to give children opportunities to develop their independence and learning, and then we enhance this provision to help support specific skills we might be teaching.  </a:t>
            </a:r>
          </a:p>
          <a:p>
            <a:pPr marL="0" indent="0">
              <a:spcBef>
                <a:spcPct val="20000"/>
              </a:spcBef>
            </a:pPr>
            <a:endParaRPr lang="en-GB" altLang="en-US" sz="2000" dirty="0">
              <a:solidFill>
                <a:schemeClr val="bg2"/>
              </a:solidFill>
              <a:latin typeface="Arial"/>
              <a:cs typeface="Arial"/>
            </a:endParaRPr>
          </a:p>
          <a:p>
            <a:pPr>
              <a:spcBef>
                <a:spcPct val="20000"/>
              </a:spcBef>
              <a:buChar char="•"/>
            </a:pPr>
            <a:endParaRPr lang="en-GB" altLang="en-US" sz="2400" dirty="0">
              <a:solidFill>
                <a:schemeClr val="bg2"/>
              </a:solidFill>
            </a:endParaRPr>
          </a:p>
          <a:p>
            <a:pPr marL="0" indent="0" eaLnBrk="1" hangingPunct="1">
              <a:spcBef>
                <a:spcPct val="20000"/>
              </a:spcBef>
            </a:pPr>
            <a:endParaRPr lang="en-GB" altLang="en-US" sz="2400" dirty="0">
              <a:solidFill>
                <a:srgbClr val="003366"/>
              </a:solidFill>
            </a:endParaRPr>
          </a:p>
          <a:p>
            <a:pPr eaLnBrk="1" hangingPunct="1">
              <a:spcBef>
                <a:spcPct val="20000"/>
              </a:spcBef>
              <a:buFont typeface="Wingdings" pitchFamily="2" charset="2"/>
            </a:pPr>
            <a:endParaRPr lang="en-GB" altLang="en-US" sz="2400" dirty="0">
              <a:solidFill>
                <a:srgbClr val="FFFFFF"/>
              </a:solidFill>
            </a:endParaRPr>
          </a:p>
        </p:txBody>
      </p:sp>
      <p:pic>
        <p:nvPicPr>
          <p:cNvPr id="2" name="Picture 1" descr="A tree with a bench and a sign&#10;&#10;Description automatically generated">
            <a:extLst>
              <a:ext uri="{FF2B5EF4-FFF2-40B4-BE49-F238E27FC236}">
                <a16:creationId xmlns:a16="http://schemas.microsoft.com/office/drawing/2014/main" id="{B6E54E19-C6B0-53B0-ED77-189DE5E3C7F5}"/>
              </a:ext>
            </a:extLst>
          </p:cNvPr>
          <p:cNvPicPr>
            <a:picLocks noChangeAspect="1"/>
          </p:cNvPicPr>
          <p:nvPr/>
        </p:nvPicPr>
        <p:blipFill>
          <a:blip r:embed="rId5"/>
          <a:stretch>
            <a:fillRect/>
          </a:stretch>
        </p:blipFill>
        <p:spPr>
          <a:xfrm>
            <a:off x="5777605" y="183591"/>
            <a:ext cx="2011654" cy="1908086"/>
          </a:xfrm>
          <a:prstGeom prst="rect">
            <a:avLst/>
          </a:prstGeom>
        </p:spPr>
      </p:pic>
      <p:pic>
        <p:nvPicPr>
          <p:cNvPr id="3" name="Picture 2" descr="A group of plastic toys on a table&#10;&#10;Description automatically generated">
            <a:extLst>
              <a:ext uri="{FF2B5EF4-FFF2-40B4-BE49-F238E27FC236}">
                <a16:creationId xmlns:a16="http://schemas.microsoft.com/office/drawing/2014/main" id="{374FB8C9-B81A-4164-D3A3-9914EA86C65B}"/>
              </a:ext>
            </a:extLst>
          </p:cNvPr>
          <p:cNvPicPr>
            <a:picLocks noChangeAspect="1"/>
          </p:cNvPicPr>
          <p:nvPr/>
        </p:nvPicPr>
        <p:blipFill>
          <a:blip r:embed="rId6"/>
          <a:stretch>
            <a:fillRect/>
          </a:stretch>
        </p:blipFill>
        <p:spPr>
          <a:xfrm>
            <a:off x="172657" y="185604"/>
            <a:ext cx="2724150" cy="1743075"/>
          </a:xfrm>
          <a:prstGeom prst="rect">
            <a:avLst/>
          </a:prstGeom>
        </p:spPr>
      </p:pic>
      <p:pic>
        <p:nvPicPr>
          <p:cNvPr id="5" name="Picture 4" descr="A group of dices with numbers&#10;&#10;Description automatically generated">
            <a:extLst>
              <a:ext uri="{FF2B5EF4-FFF2-40B4-BE49-F238E27FC236}">
                <a16:creationId xmlns:a16="http://schemas.microsoft.com/office/drawing/2014/main" id="{B966DD22-32F1-7F31-B16A-49B7F4660EA2}"/>
              </a:ext>
            </a:extLst>
          </p:cNvPr>
          <p:cNvPicPr>
            <a:picLocks noChangeAspect="1"/>
          </p:cNvPicPr>
          <p:nvPr/>
        </p:nvPicPr>
        <p:blipFill>
          <a:blip r:embed="rId7"/>
          <a:stretch>
            <a:fillRect/>
          </a:stretch>
        </p:blipFill>
        <p:spPr>
          <a:xfrm>
            <a:off x="5723906" y="5552366"/>
            <a:ext cx="4653148" cy="1116957"/>
          </a:xfrm>
          <a:prstGeom prst="rect">
            <a:avLst/>
          </a:prstGeom>
        </p:spPr>
      </p:pic>
      <p:pic>
        <p:nvPicPr>
          <p:cNvPr id="6" name="Picture 5" descr="A group of cartoon characters&#10;&#10;Description automatically generated">
            <a:extLst>
              <a:ext uri="{FF2B5EF4-FFF2-40B4-BE49-F238E27FC236}">
                <a16:creationId xmlns:a16="http://schemas.microsoft.com/office/drawing/2014/main" id="{72BF355C-C371-DA00-74D6-F29DD9F943E9}"/>
              </a:ext>
            </a:extLst>
          </p:cNvPr>
          <p:cNvPicPr>
            <a:picLocks noChangeAspect="1"/>
          </p:cNvPicPr>
          <p:nvPr/>
        </p:nvPicPr>
        <p:blipFill>
          <a:blip r:embed="rId8"/>
          <a:stretch>
            <a:fillRect/>
          </a:stretch>
        </p:blipFill>
        <p:spPr>
          <a:xfrm>
            <a:off x="8573984" y="503553"/>
            <a:ext cx="2396837" cy="1338270"/>
          </a:xfrm>
          <a:prstGeom prst="rect">
            <a:avLst/>
          </a:prstGeom>
        </p:spPr>
      </p:pic>
      <p:pic>
        <p:nvPicPr>
          <p:cNvPr id="7" name="Audio Recording 26 Sep 2023 at 21:19:08">
            <a:hlinkClick r:id="" action="ppaction://media"/>
            <a:extLst>
              <a:ext uri="{FF2B5EF4-FFF2-40B4-BE49-F238E27FC236}">
                <a16:creationId xmlns:a16="http://schemas.microsoft.com/office/drawing/2014/main" id="{D0847F07-B937-FAFF-27CA-8C9C6663510A}"/>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10911141" y="5669416"/>
            <a:ext cx="812800" cy="812800"/>
          </a:xfrm>
          <a:prstGeom prst="rect">
            <a:avLst/>
          </a:prstGeom>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2368"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theme/theme1.xml><?xml version="1.0" encoding="utf-8"?>
<a:theme xmlns:a="http://schemas.openxmlformats.org/drawingml/2006/main" name="Default Design">
  <a:themeElements>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FF"/>
        </a:dk1>
        <a:lt1>
          <a:srgbClr val="FFFFFF"/>
        </a:lt1>
        <a:dk2>
          <a:srgbClr val="CCFFFF"/>
        </a:dk2>
        <a:lt2>
          <a:srgbClr val="003366"/>
        </a:lt2>
        <a:accent1>
          <a:srgbClr val="3366CC"/>
        </a:accent1>
        <a:accent2>
          <a:srgbClr val="00B000"/>
        </a:accent2>
        <a:accent3>
          <a:srgbClr val="FFFFFF"/>
        </a:accent3>
        <a:accent4>
          <a:srgbClr val="DADADA"/>
        </a:accent4>
        <a:accent5>
          <a:srgbClr val="ADB8E2"/>
        </a:accent5>
        <a:accent6>
          <a:srgbClr val="009F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15">
        <a:dk1>
          <a:srgbClr val="003366"/>
        </a:dk1>
        <a:lt1>
          <a:srgbClr val="FFFFFF"/>
        </a:lt1>
        <a:dk2>
          <a:srgbClr val="0033F1"/>
        </a:dk2>
        <a:lt2>
          <a:srgbClr val="CCFFFF"/>
        </a:lt2>
        <a:accent1>
          <a:srgbClr val="3366CC"/>
        </a:accent1>
        <a:accent2>
          <a:srgbClr val="00B000"/>
        </a:accent2>
        <a:accent3>
          <a:srgbClr val="AAADF7"/>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ppt/theme/themeOverride2.xml><?xml version="1.0" encoding="utf-8"?>
<a:themeOverride xmlns:a="http://schemas.openxmlformats.org/drawingml/2006/main">
  <a:clrScheme name="Default Design 14">
    <a:dk1>
      <a:srgbClr val="003366"/>
    </a:dk1>
    <a:lt1>
      <a:srgbClr val="FFFFFF"/>
    </a:lt1>
    <a:dk2>
      <a:srgbClr val="0034F1"/>
    </a:dk2>
    <a:lt2>
      <a:srgbClr val="CCFFFF"/>
    </a:lt2>
    <a:accent1>
      <a:srgbClr val="3366CC"/>
    </a:accent1>
    <a:accent2>
      <a:srgbClr val="00B000"/>
    </a:accent2>
    <a:accent3>
      <a:srgbClr val="AAAEF7"/>
    </a:accent3>
    <a:accent4>
      <a:srgbClr val="DADADA"/>
    </a:accent4>
    <a:accent5>
      <a:srgbClr val="ADB8E2"/>
    </a:accent5>
    <a:accent6>
      <a:srgbClr val="009F00"/>
    </a:accent6>
    <a:hlink>
      <a:srgbClr val="66CCFF"/>
    </a:hlink>
    <a:folHlink>
      <a:srgbClr val="FFE701"/>
    </a:folHlink>
  </a:clrScheme>
</a:themeOverride>
</file>

<file path=docProps/app.xml><?xml version="1.0" encoding="utf-8"?>
<Properties xmlns="http://schemas.openxmlformats.org/officeDocument/2006/extended-properties" xmlns:vt="http://schemas.openxmlformats.org/officeDocument/2006/docPropsVTypes">
  <Template/>
  <TotalTime>63</TotalTime>
  <Words>1356</Words>
  <Application>Microsoft Office PowerPoint</Application>
  <PresentationFormat>Widescreen</PresentationFormat>
  <Paragraphs>132</Paragraphs>
  <Slides>18</Slides>
  <Notes>1</Notes>
  <HiddenSlides>0</HiddenSlides>
  <MMClips>14</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 Design</vt:lpstr>
      <vt:lpstr>PowerPoint Presentation</vt:lpstr>
      <vt:lpstr>PowerPoint Presentation</vt:lpstr>
      <vt:lpstr>PowerPoint Presentation</vt:lpstr>
      <vt:lpstr>Autumn term topic web – How Do I?</vt:lpstr>
      <vt:lpstr>How we learn in Early Years Children have their class bases where they will have their register and have their taught sessions.  The children will be able to mix with the other classes in the outside classroom and the shared corridor space.  During the school day, children will have some taught sessions and then the children will 'explore and learn'. This is where the children can choose from the provision to enhance their understanding.   The children are looking for learning!   At the end of the year your child's teacher will collate all their evidence and teacher knowledge to come to a secure judgment for each child against the Early Learning Goals. </vt:lpstr>
      <vt:lpstr>Reading</vt:lpstr>
      <vt:lpstr>How to support reading  at home</vt:lpstr>
      <vt:lpstr>English</vt:lpstr>
      <vt:lpstr>Maths</vt:lpstr>
      <vt:lpstr>Twitter / X</vt:lpstr>
      <vt:lpstr>Physical Education</vt:lpstr>
      <vt:lpstr>Uniform </vt:lpstr>
      <vt:lpstr>Healthy Minds</vt:lpstr>
      <vt:lpstr>Behaviour and expectations</vt:lpstr>
      <vt:lpstr>PowerPoint Presentation</vt:lpstr>
      <vt:lpstr>Arrival and departure</vt:lpstr>
      <vt:lpstr>BPSCA</vt:lpstr>
      <vt:lpstr>Thank You</vt:lpstr>
    </vt:vector>
  </TitlesOfParts>
  <Company>Bolton LEA Schools ICT Unit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Any Authorised User</dc:creator>
  <cp:lastModifiedBy>Phil Walker</cp:lastModifiedBy>
  <cp:revision>746</cp:revision>
  <dcterms:created xsi:type="dcterms:W3CDTF">2007-01-16T21:35:11Z</dcterms:created>
  <dcterms:modified xsi:type="dcterms:W3CDTF">2023-09-29T07:43:15Z</dcterms:modified>
</cp:coreProperties>
</file>