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66" r:id="rId3"/>
    <p:sldId id="293" r:id="rId4"/>
    <p:sldId id="273" r:id="rId5"/>
    <p:sldId id="295" r:id="rId6"/>
    <p:sldId id="298" r:id="rId7"/>
    <p:sldId id="290" r:id="rId8"/>
    <p:sldId id="275" r:id="rId9"/>
    <p:sldId id="277" r:id="rId10"/>
    <p:sldId id="278" r:id="rId11"/>
    <p:sldId id="296" r:id="rId12"/>
    <p:sldId id="300" r:id="rId13"/>
    <p:sldId id="280" r:id="rId14"/>
    <p:sldId id="299" r:id="rId15"/>
    <p:sldId id="281" r:id="rId16"/>
    <p:sldId id="287" r:id="rId17"/>
    <p:sldId id="282" r:id="rId18"/>
    <p:sldId id="285" r:id="rId19"/>
    <p:sldId id="286" r:id="rId20"/>
    <p:sldId id="288" r:id="rId21"/>
    <p:sldId id="289" r:id="rId22"/>
    <p:sldId id="291" r:id="rId23"/>
    <p:sldId id="284" r:id="rId24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C1FED-1E11-790D-783E-BDC5A4AA11F7}" v="2" dt="2023-09-13T09:03:57.438"/>
    <p1510:client id="{6AFCC2DB-094D-2620-69AF-5A03D6232414}" v="115" dt="2023-09-13T09:29:02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B100-B9BF-4B87-854A-FBCC5015D4DD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D1ADF-3B77-488D-8029-60AC73104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83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just a snap shot of some of the text we will be looking at this term. We will explore these in our book talk lessons, where </a:t>
            </a:r>
            <a:r>
              <a:rPr lang="en-GB" dirty="0" err="1"/>
              <a:t>chn</a:t>
            </a:r>
            <a:r>
              <a:rPr lang="en-GB" dirty="0"/>
              <a:t> develop their reading skills through comprehension questions and drama. Each term our writing reflects the text we have chosen in our topics.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D1ADF-3B77-488D-8029-60AC731041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49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solidFill>
                  <a:srgbClr val="FF0000"/>
                </a:solidFill>
              </a:rPr>
              <a:t>Show parents the reading record book and talk them through the different elements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D1ADF-3B77-488D-8029-60AC731041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4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solidFill>
                  <a:srgbClr val="FF0000"/>
                </a:solidFill>
              </a:rPr>
              <a:t>Expand on each bullet point as needed</a:t>
            </a:r>
            <a:r>
              <a:rPr lang="en-GB" altLang="en-US" sz="120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D1ADF-3B77-488D-8029-60AC731041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37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solidFill>
                  <a:srgbClr val="FF0000"/>
                </a:solidFill>
              </a:rPr>
              <a:t>Expand and explain as needed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D1ADF-3B77-488D-8029-60AC731041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4FA69-9593-4B0B-992C-BFE85F55E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74C1-3DBD-41BF-A19E-96414FFC6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60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F2BE-FC4F-47E0-9F5D-41EDC1A7C8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27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AC38E-2E63-40FE-8A4E-9DF0A7CC6B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8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AA519-95B7-4AA6-8EC9-08983C0AB8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9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5005-078D-48F5-AEC2-959FAA7F98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93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3CB9A-2B07-4C8F-AE82-9A397FFE32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7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2A45-BACD-4CD5-81F9-118B2E608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0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AAE50-233B-4A04-8172-4104501FDB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1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0499-E981-4816-BBE1-6C6DA1435A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4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6174E-77DD-4BAE-8104-0F521F2E38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07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1818F6A-5550-4854-AA09-780FFA171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mailto:year5@billingshurstprimary.org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524001" y="2784933"/>
            <a:ext cx="1847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2667000" y="5286376"/>
            <a:ext cx="692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altLang="en-US" sz="3600" dirty="0">
                <a:solidFill>
                  <a:schemeClr val="bg2"/>
                </a:solidFill>
              </a:rPr>
              <a:t>Welcome to Year 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D320CD-4DE7-1812-1A03-90F8ABD4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601617"/>
            <a:ext cx="4536504" cy="46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9E3C61EE-C370-4093-B731-D97378B60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6440" y="4046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Maths</a:t>
            </a: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695400" y="1428750"/>
            <a:ext cx="96868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Areas of learning this term: Place value, Decimals, Negative numbers and Money.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Real life problem solving: Super Powers, NCTEM, I see reasoning.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Written and mental strategies: Arithmetic testing every fortnight.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Mastering number.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Presentation of work.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To continue to review times tables up to x12: Froggy Maths.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/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5E91D92D-18E1-48AB-AA92-64332F7164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4887" y="360363"/>
            <a:ext cx="487363" cy="48736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2D26-A337-3DF9-46EA-226996CE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Comic Sans MS" panose="030F0702030302020204" pitchFamily="66" charset="0"/>
              </a:rPr>
              <a:t>Optional homework</a:t>
            </a:r>
            <a:endParaRPr lang="en-GB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8CB6-C1A4-551D-2BB3-3008F9386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GB" sz="2800" b="0" i="0" u="none" strike="noStrike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Sent out termly</a:t>
            </a:r>
          </a:p>
          <a:p>
            <a:pPr algn="l" rtl="0" fontAlgn="base"/>
            <a:r>
              <a:rPr lang="en-GB" sz="2800" b="0" i="0" u="none" strike="noStrike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We encourage creativity and look forward to seeing all your children’s brilliant learning in our sharing time. </a:t>
            </a:r>
            <a:r>
              <a:rPr lang="en-US" sz="2800" b="0" i="0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​</a:t>
            </a:r>
            <a:endParaRPr lang="en-US" sz="4400" b="0" i="0" dirty="0">
              <a:solidFill>
                <a:schemeClr val="accent4">
                  <a:lumMod val="1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​</a:t>
            </a:r>
            <a:endParaRPr lang="en-GB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A255DF16-AB95-444F-BCD6-CF7E3722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24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116B-2DD6-446D-9D8B-B1357E12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Autumn Homework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6DA588-1A79-43A5-8EC5-290B03744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1108341"/>
            <a:ext cx="7776864" cy="55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4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Homework</a:t>
            </a: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1055440" y="1554163"/>
            <a:ext cx="10009112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Weekly Spellings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Times table practise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Daily reading</a:t>
            </a:r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F2BFFBD2-AAC1-4E4D-A43F-8647813C4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2384" y="7327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7F9D-F2E9-F08C-174C-6F6E0C3DC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92696"/>
            <a:ext cx="10363200" cy="14700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Comic Sans MS" panose="030F0702030302020204" pitchFamily="66" charset="0"/>
              </a:rPr>
              <a:t>Twitter / X</a:t>
            </a:r>
            <a:endParaRPr lang="en-GB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93C43-F089-B988-54B4-48EEB8D7F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59EDE-4A77-5C16-B8ED-3BFC58469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2060848"/>
            <a:ext cx="10009112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accent3">
                    <a:lumMod val="10000"/>
                  </a:schemeClr>
                </a:solidFill>
              </a:rPr>
              <a:t>Regular photos and comments showing Year Group learning will be posted on Year group Twitter to follow: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@</a:t>
            </a:r>
            <a:r>
              <a:rPr lang="en-GB" altLang="en-US" sz="2400" dirty="0" err="1">
                <a:solidFill>
                  <a:schemeClr val="bg2"/>
                </a:solidFill>
              </a:rPr>
              <a:t>BPSYearFive</a:t>
            </a:r>
            <a:endParaRPr lang="en-GB" altLang="en-US" sz="2400" dirty="0">
              <a:solidFill>
                <a:schemeClr val="bg2"/>
              </a:solidFill>
            </a:endParaRPr>
          </a:p>
        </p:txBody>
      </p:sp>
      <p:pic>
        <p:nvPicPr>
          <p:cNvPr id="5" name="Slide 14">
            <a:hlinkClick r:id="" action="ppaction://media"/>
            <a:extLst>
              <a:ext uri="{FF2B5EF4-FFF2-40B4-BE49-F238E27FC236}">
                <a16:creationId xmlns:a16="http://schemas.microsoft.com/office/drawing/2014/main" id="{D8639696-25E2-4C89-B562-E3CE0025F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6400" y="889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Physical Education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1424" y="1600201"/>
            <a:ext cx="10225136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bg2"/>
                </a:solidFill>
              </a:rPr>
              <a:t>PE days are Monday and Wednesday this half term.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bg2"/>
                </a:solidFill>
              </a:rPr>
              <a:t>Children will need their PE kit including </a:t>
            </a:r>
            <a:r>
              <a:rPr lang="en-GB" sz="2800" b="1" dirty="0">
                <a:solidFill>
                  <a:schemeClr val="bg2"/>
                </a:solidFill>
              </a:rPr>
              <a:t>named</a:t>
            </a:r>
            <a:r>
              <a:rPr lang="en-GB" sz="2800" dirty="0">
                <a:solidFill>
                  <a:schemeClr val="bg2"/>
                </a:solidFill>
              </a:rPr>
              <a:t> shorts, T-Shirt, trainers and a jumper. In the winter, we encourage jogging bottoms instead of shorts.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3200" kern="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3200" kern="0" dirty="0">
              <a:latin typeface="+mn-lt"/>
            </a:endParaRPr>
          </a:p>
        </p:txBody>
      </p:sp>
      <p:pic>
        <p:nvPicPr>
          <p:cNvPr id="2050" name="Picture 2" descr="Black School PE Shorts | Black School Uniform | Boys &amp; Gir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5445225"/>
            <a:ext cx="1207765" cy="12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in White P.E T-Shirt | Shop Online | Lads &amp; Lasses Schoolwe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185011"/>
            <a:ext cx="1467978" cy="146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k Velcro Plimso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17" y="4936901"/>
            <a:ext cx="1716088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ke | Revolution 6 FlyEase Childrens Trainers | Runners | SportsDirect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0"/>
          <a:stretch/>
        </p:blipFill>
        <p:spPr bwMode="auto">
          <a:xfrm>
            <a:off x="7948586" y="5479597"/>
            <a:ext cx="2228256" cy="11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imary School Red Gym B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03" y="3631059"/>
            <a:ext cx="1305843" cy="130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259" y="3579088"/>
            <a:ext cx="1358174" cy="1692027"/>
          </a:xfrm>
          <a:prstGeom prst="rect">
            <a:avLst/>
          </a:prstGeom>
        </p:spPr>
      </p:pic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24F2A6CE-5178-4C4B-92E1-8208E4189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0416" y="6040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2204865"/>
            <a:ext cx="10441160" cy="4525963"/>
          </a:xfrm>
        </p:spPr>
        <p:txBody>
          <a:bodyPr/>
          <a:lstStyle/>
          <a:p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Children will need to wear correct uniform everyday, including </a:t>
            </a:r>
            <a:r>
              <a:rPr lang="en-GB" sz="2300" b="1" dirty="0">
                <a:solidFill>
                  <a:schemeClr val="bg2"/>
                </a:solidFill>
                <a:latin typeface="Comic Sans MS" panose="030F0702030302020204" pitchFamily="66" charset="0"/>
              </a:rPr>
              <a:t>plain black</a:t>
            </a:r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en-GB" sz="2300" b="1" dirty="0">
                <a:solidFill>
                  <a:schemeClr val="bg2"/>
                </a:solidFill>
                <a:latin typeface="Comic Sans MS" panose="030F0702030302020204" pitchFamily="66" charset="0"/>
              </a:rPr>
              <a:t>school shoes.</a:t>
            </a:r>
          </a:p>
          <a:p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Grey skirts, shorts or trousers should be worn, together with a white polo shirt and blue jumper or cardigan. </a:t>
            </a:r>
          </a:p>
          <a:p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Our BPSCA often have second hand uniform sales – keep an eye out for dates. </a:t>
            </a:r>
          </a:p>
          <a:p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In summer, blue and white summer dresses may be worn. </a:t>
            </a:r>
          </a:p>
          <a:p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Please do name </a:t>
            </a:r>
            <a:r>
              <a:rPr lang="en-GB" sz="2300" b="1" u="sng" dirty="0">
                <a:solidFill>
                  <a:schemeClr val="bg2"/>
                </a:solidFill>
                <a:latin typeface="Comic Sans MS" panose="030F0702030302020204" pitchFamily="66" charset="0"/>
              </a:rPr>
              <a:t>ALL </a:t>
            </a:r>
            <a:r>
              <a:rPr lang="en-GB" sz="2300" dirty="0">
                <a:solidFill>
                  <a:schemeClr val="bg2"/>
                </a:solidFill>
                <a:latin typeface="Comic Sans MS" panose="030F0702030302020204" pitchFamily="66" charset="0"/>
              </a:rPr>
              <a:t>items of clothing – with over 600 children it is challenging to reunite people with unnamed uniform. </a:t>
            </a:r>
          </a:p>
          <a:p>
            <a:r>
              <a:rPr lang="en-GB" sz="2300" b="1" u="sng" dirty="0">
                <a:solidFill>
                  <a:schemeClr val="bg2"/>
                </a:solidFill>
                <a:latin typeface="Comic Sans MS" panose="030F0702030302020204" pitchFamily="66" charset="0"/>
              </a:rPr>
              <a:t>Lost property will be put in the school entrance every Friday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2112" y="11663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Uniform </a:t>
            </a:r>
          </a:p>
        </p:txBody>
      </p:sp>
      <p:pic>
        <p:nvPicPr>
          <p:cNvPr id="1026" name="Picture 2" descr="TeRm Chivers Double Touch Fastening Boy's School Shoes in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05" y="476672"/>
            <a:ext cx="1348880" cy="1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in White Polo Shi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09" y="686544"/>
            <a:ext cx="1388096" cy="13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ys Grey School Shorts - Eastwick Junior Uniform - Eastwick Junior School  - School Uniform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39" y="1041563"/>
            <a:ext cx="1122577" cy="11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lingshurst V-Neck Jumper – Sussex Uniform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09" y="375706"/>
            <a:ext cx="1449846" cy="144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5A86BDD9-6CF0-4D64-9F33-75BFB13C0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5634" y="856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1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625" y="260351"/>
            <a:ext cx="6300788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Healthy Minds</a:t>
            </a: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1415480" y="1988840"/>
            <a:ext cx="878038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dirty="0">
                <a:solidFill>
                  <a:schemeClr val="bg2"/>
                </a:solidFill>
              </a:rPr>
              <a:t>Water bottles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dirty="0">
                <a:solidFill>
                  <a:schemeClr val="bg2"/>
                </a:solidFill>
              </a:rPr>
              <a:t>Morning snack – fruit or vegetables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dirty="0">
                <a:solidFill>
                  <a:schemeClr val="bg2"/>
                </a:solidFill>
              </a:rPr>
              <a:t>Healthy lunchboxes (no nuts!!!)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3200" dirty="0">
              <a:latin typeface="Arial" charset="0"/>
            </a:endParaRPr>
          </a:p>
        </p:txBody>
      </p:sp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52E124E1-9968-4856-BAAE-FAA06CAF6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2914" y="5865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Behaviour and expectations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3952875" y="1857376"/>
            <a:ext cx="4286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GB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11524" y="2060849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2"/>
                </a:solidFill>
              </a:rPr>
              <a:t>Be respectful of others.</a:t>
            </a:r>
          </a:p>
          <a:p>
            <a:pPr algn="ctr"/>
            <a:r>
              <a:rPr lang="en-GB" sz="3600" dirty="0">
                <a:solidFill>
                  <a:schemeClr val="bg2"/>
                </a:solidFill>
              </a:rPr>
              <a:t>Be kind.</a:t>
            </a:r>
          </a:p>
          <a:p>
            <a:pPr algn="ctr"/>
            <a:r>
              <a:rPr lang="en-GB" sz="3600" dirty="0">
                <a:solidFill>
                  <a:schemeClr val="bg2"/>
                </a:solidFill>
              </a:rPr>
              <a:t>Try your best.</a:t>
            </a:r>
          </a:p>
        </p:txBody>
      </p:sp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EDC44CE2-917C-4EB4-8B70-E73662ABA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0" y="6040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268959"/>
          </a:xfrm>
        </p:spPr>
        <p:txBody>
          <a:bodyPr/>
          <a:lstStyle/>
          <a:p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Please make sure the school office has an up to date email address and phone number for you. </a:t>
            </a:r>
          </a:p>
          <a:p>
            <a:endParaRPr lang="en-GB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If your child is going to be absent from school, please contact the school office to let us know. </a:t>
            </a:r>
          </a:p>
          <a:p>
            <a:pPr marL="0" indent="0">
              <a:buNone/>
            </a:pPr>
            <a:endParaRPr lang="en-GB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1998" y="404665"/>
            <a:ext cx="32480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chemeClr val="bg2"/>
                </a:solidFill>
              </a:rPr>
              <a:t>Attendance</a:t>
            </a:r>
            <a:endParaRPr lang="en-GB" dirty="0"/>
          </a:p>
        </p:txBody>
      </p:sp>
      <p:pic>
        <p:nvPicPr>
          <p:cNvPr id="2" name="Slide 19">
            <a:hlinkClick r:id="" action="ppaction://media"/>
            <a:extLst>
              <a:ext uri="{FF2B5EF4-FFF2-40B4-BE49-F238E27FC236}">
                <a16:creationId xmlns:a16="http://schemas.microsoft.com/office/drawing/2014/main" id="{1DFFC668-F2FC-4A5C-9DF9-10F368691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6440" y="54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95400" y="332657"/>
            <a:ext cx="1123324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altLang="en-US" sz="3600" dirty="0">
                <a:solidFill>
                  <a:schemeClr val="bg2"/>
                </a:solidFill>
              </a:rPr>
              <a:t>Year  Team</a:t>
            </a:r>
          </a:p>
          <a:p>
            <a:pPr eaLnBrk="1" hangingPunct="1"/>
            <a:endParaRPr lang="en-GB" altLang="en-US" sz="3600" dirty="0">
              <a:solidFill>
                <a:schemeClr val="bg2"/>
              </a:solidFill>
            </a:endParaRPr>
          </a:p>
          <a:p>
            <a:pPr algn="ctr" eaLnBrk="1" hangingPunct="1">
              <a:buFont typeface="Arial" charset="0"/>
              <a:buChar char="•"/>
            </a:pPr>
            <a:r>
              <a:rPr lang="en-GB" altLang="en-US" sz="3600" dirty="0">
                <a:solidFill>
                  <a:schemeClr val="bg2"/>
                </a:solidFill>
              </a:rPr>
              <a:t>Phase leader – Mrs </a:t>
            </a:r>
            <a:r>
              <a:rPr lang="en-GB" altLang="en-US" sz="3600" dirty="0" err="1">
                <a:solidFill>
                  <a:schemeClr val="bg2"/>
                </a:solidFill>
              </a:rPr>
              <a:t>Hatrick</a:t>
            </a:r>
            <a:endParaRPr lang="en-GB" altLang="en-US" sz="3600" dirty="0">
              <a:solidFill>
                <a:schemeClr val="bg2"/>
              </a:solidFill>
            </a:endParaRPr>
          </a:p>
          <a:p>
            <a:pPr algn="ctr" eaLnBrk="1" hangingPunct="1">
              <a:buFont typeface="Arial" charset="0"/>
              <a:buChar char="•"/>
            </a:pPr>
            <a:r>
              <a:rPr lang="en-GB" altLang="en-US" sz="3600" dirty="0">
                <a:solidFill>
                  <a:schemeClr val="bg2"/>
                </a:solidFill>
              </a:rPr>
              <a:t>Year leader – Miss Brown</a:t>
            </a:r>
          </a:p>
          <a:p>
            <a:pPr algn="ctr" eaLnBrk="1" hangingPunct="1">
              <a:buFont typeface="Arial" charset="0"/>
              <a:buChar char="•"/>
            </a:pPr>
            <a:r>
              <a:rPr lang="en-GB" altLang="en-US" sz="3600" dirty="0">
                <a:solidFill>
                  <a:schemeClr val="bg2"/>
                </a:solidFill>
              </a:rPr>
              <a:t>Class teachers – Miss Brown (Cambodia), Miss Mack (Maldives), Mrs Cole (Nepal)</a:t>
            </a:r>
          </a:p>
          <a:p>
            <a:pPr algn="ctr" eaLnBrk="1" hangingPunct="1">
              <a:buFont typeface="Arial" charset="0"/>
              <a:buChar char="•"/>
            </a:pPr>
            <a:r>
              <a:rPr lang="en-GB" altLang="en-US" sz="3600" dirty="0">
                <a:solidFill>
                  <a:schemeClr val="bg2"/>
                </a:solidFill>
              </a:rPr>
              <a:t>Support staff – Mrs </a:t>
            </a:r>
            <a:r>
              <a:rPr lang="en-GB" altLang="en-US" sz="3600" dirty="0" err="1">
                <a:solidFill>
                  <a:schemeClr val="bg2"/>
                </a:solidFill>
              </a:rPr>
              <a:t>Hiley</a:t>
            </a:r>
            <a:r>
              <a:rPr lang="en-GB" altLang="en-US" sz="3600" dirty="0">
                <a:solidFill>
                  <a:schemeClr val="bg2"/>
                </a:solidFill>
              </a:rPr>
              <a:t>, Mrs </a:t>
            </a:r>
            <a:r>
              <a:rPr lang="en-GB" altLang="en-US" sz="3600" dirty="0" err="1">
                <a:solidFill>
                  <a:schemeClr val="bg2"/>
                </a:solidFill>
              </a:rPr>
              <a:t>Hulcoup</a:t>
            </a:r>
            <a:r>
              <a:rPr lang="en-GB" altLang="en-US" sz="3600" dirty="0">
                <a:solidFill>
                  <a:schemeClr val="bg2"/>
                </a:solidFill>
              </a:rPr>
              <a:t>, Mrs Cunningham</a:t>
            </a:r>
          </a:p>
          <a:p>
            <a:pPr eaLnBrk="1" hangingPunct="1">
              <a:buFont typeface="Arial" charset="0"/>
              <a:buChar char="•"/>
            </a:pPr>
            <a:endParaRPr lang="en-GB" altLang="en-US" sz="3600" dirty="0">
              <a:solidFill>
                <a:schemeClr val="bg2"/>
              </a:solidFill>
            </a:endParaRPr>
          </a:p>
          <a:p>
            <a:pPr eaLnBrk="1" hangingPunct="1"/>
            <a:endParaRPr lang="en-GB" altLang="en-US" sz="36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219116-30B8-469E-A98F-414876F3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823" y="4711760"/>
            <a:ext cx="1463250" cy="1955023"/>
          </a:xfrm>
          <a:prstGeom prst="rect">
            <a:avLst/>
          </a:prstGeom>
        </p:spPr>
      </p:pic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D+AP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I02nGmmvmD6Aa1NPWnGmGgA7UlBpDSAKPSkoFMB1AopRQAUtFLTEIaBR3paBBRRRTAQ0lKaBRYQ002nmmnpTsFxppDTjSUWAbTSKeaaaLDuMNNNONI1FguNNNNONIaAG0nenUhp2AYaKWin8x3No0w049aaazBDDTTT2ppoGNNIaWkNIBKUdKSimA6lpKKAFp1NpSadhBQKSkLCmIdmjNRGVQDzQrHv+FFhEu6kzUe6lBpgONJmkNNJoAcTTTTS1NLUAPzSGm7qQtQAppD0pN1ITQAU3NKTTc0ALTaWmmhAB4opDRQgZsmmk040w1AxDTT1pxphPNA0IaSg0lAw9aKKKADNKKaKXvTJHDrQTTN3Ncn448YWuhxGGFhNdn+EHhaY0rnTXl3HbIXkkVFHdjXM33jbRrcOz3Qbb2XnNeRa/r2tao7PcXEm09Iw2APrXJX7XQDM12g9FT/GrjC42rHvM3jrQ/sX2n7Uw3ZxHjnNc5N8XEjk2LaSNGD1A5rx6y+0XFwFZpMDrzV+6LwgJwPw5q/Zok9w8OfE3RdRlEUshgc9pBiu7t7mK4iEsMiuhHBBzXyI5lLhlkReeNwrrvCHjHVdCkVRfrLD3hZsiplGwWufR5f3phf3rlvDXi7TtdhBglCTY+aMnn8K3PN96kVi2XGOtNL1WMlJ5lMC1v96A/vVbzKA9AFrdSbqh30bqVgJiaQmo91LuosA4mkJppNGaLAOopmaKa2EzdNMPWnGmt1NZlDGphqRulRmiwxM80lL3pD1osIO9B70UlAATSMTR2qG9nitreSeVgsaKWYn0p2GYnjjX49C0hnXm5l+WJff1rw7WL9beKTUdQkMjsSQOvNdD4m1aXXtYe6kOIFJESei+tcBr9vc+IfEEGj2mQmcuR/CKqCuzZRstNzGuNX1XV5mjtYX8onjFaWk+ENUuGDzblHpXrnhXwfp2l2ccax73A5Zh1NdItnCgCiMY+lXLEJaRRvTwTesmeU2Xh2bT/mMZY47VS1iylcHauD9K9gkt4zkFQR9Kzr7RrWcH92Bx2rNVkzWWE00PCL7T5YULICXPf0rn5oLiBmdg/uc179c+GrM/eTNZGoeGNPkjZfKFbxrROWWDlbQ8l0LxBdWN4ksNw0ciHg5r6F+HPjKLxBYiGZtt0gGR614f4t8GrCGnsiVI7VW+H+tXml6sgkYpNGw+jCqnCMlzROfllF8sj6qEtL5lYWh6vDqlgtxGcMOJFz0NaAk4rIhl4SU4SVSEtOWUYosIvBzTg9U1kFPElIothuKN1Vw4p4YetKwEwal3VCGpwagCQGimBqKEJ7nQmmnpTzTDUsoaaZ3pxpDSsA2k96DSGiwCGkpTTTQAVwnxU1Ty7ZNMjfb5g3S4P8PYV3EriNGc8BRk14p4pvH1LW5pGb5Wf/x0UmaU43dzOk+S0ZsYwpY1J8ItL8+4u9XmTJlfbGSO1VdXk/4l8yqeWG0Yr0XwLp62WhW0W0DCAmk5csTupRu7mzBGFwtPePjOMVOi4604jK4rnTO3muZcqjgAVXkBAIPSrtwu1j6VWmA25qkFyhIMtVC4i4bitV15qlcLgmquI5TW7dXjYEdq8k8U2rafqiXUfC7ua9p1RSytXm/jm0E1q+Bk11UZanFiYXib3gvxCbDVLMtJi2vIwjgngMO9eqC598183W1wV0m1+b54mGa9i8L6v9v0eCbdlwMN9RVtWZ50tdTsRce9SrPWAt0fU1PHeUhWN1ZqlWaseK5U45qxHN70mFjVWWniSs5JfepVkpDsX1k4p6yc1QST3qVXoQi8GoqBH460UhM600xqeaY1SUhppppxppoAaeppD1oJpDQAhprGlNMNCAxfGd59j0G4kDYZhtH1NeLtIWkllz0+X/GvQfixfBEgswexkYfyrze5dbeyTf1xualbU6IaIWzxfaslmvSNlBHvXstjH5NrGuAAqgV4r8J1e+1Rrpud8hcn2r3GMZiHYVnW00O2htcdHIGwOoqYnjpUCDa3tU4G5T6VkjZ2RRuQMnvVJsH5av3K/KcEVmvIA2BVWLQyVdgNZ1y+CRitScZQH1FZ1zgDkfjTQHOaozYPYVx+uReYhFdjqrZzxXL3w3gmtoHLV1PNZN1veS2rcAsStd58Mb35J7Mt0G9a4nxmn2fULa5XgbtrVseBbj7P4ijXOFkBU11SXu3PMe7R6qHPrUiye9VwacKyEXY5iMc1chuDWUjVMjUikbUVxkVZSX3rDikx3q3FN70rhY1kk96mSQVmRy1YjkpisaaPx1oqvG/FFJEvc700wmnGmetIBDTTTjTDSGIaaaU01qLDGk00mlaqeq3AtbCec8bELU+gup498Q7/AO3a/MqEkFxGPp3rivGl4INMlYN8zfIta9xMZ9UV26ksxrIvdG/4STU4dN+2paFf3o3c78dqqCu0bt2R3Xwc00W+iRzlQGcDGfSu/v79bSLbHG00x+6i15V4T8byJZHTrTTUVoHMKs0n3sd+ldN/a2pLAJXvrGAnkgIHIorYeSd5G9HEwkuWJtzHxFcRGaMrCCOF9DWKuseJLC5CzOWjb73HQ1laj411CziOzVraXHODbjn9awYfH9/ez4MdtcD/AGW2mnGi7bDdaNz0rTtXluW2yqQxHJqa4baS3NcNaeLoLaZft1u9sCfvn7v511r3Ed7Yie1mSRGGQVbIrJ03F6nVSqp9Saa8xFwelYmsa9aWq4kDOQOcVkeINfh0yJlmkUZ9TXKrrlndKZrpZpFJ+VUXrVQpNmdWul1NLUvFUc0pjhtXYHuB0rPGorLkMhTPrTk8R6Tarth0ja3rI2DVXVdVN3B8mmhV9UbNa+zfY5XVv1OW+IS5sBJ/dbNQaFc7b6wuF7lTmo/FV7v0x4JopY2/hLDrVHw7ITp1s7dY3x+tdHJ+71OGU06p7xE25Aw7jNSCqWmyeZZQv6oKtKa5SyZTT1NRKakFDGSqxqZH561WFPU1Iy9FIfWrcMucVlI1WIZMEUAbUT/LRVWF/kopIVj080096cTzTD3pkiGmGnGmGkAhpjU40xqB3EPSua+IdybfwzctuwXXbXRmuE+Lcx/suK3U/ffpQxwV5HlCOftspXoiVji3N54+so+SI0HT361sWS7pLlv7oIIqt4aG7x9uI7CrTszoSudxN4Jt4tZtJbKJYbe4jbzVH9/jn+dZmreFdTe7WJWcRe54NekzYitba4wSIXDN9KsXSrLt6EdQRWLrSk1c64UYw0SPHdZ8Izx6fFHBbI9wjszSSjIcEHg/nWB4a8NS6alx9ojVpnPyDsOa9yvrOV+I5APrWGfDZmn3yS7uewwK3VbQz+rQUuYx9E0CGS2M17tMBGHR+RjvXAeGPCWt30t/JpmrXWnWizP5Qjb+HJr2q5061tdIe35PmfKMHqfSo7Swh0zSDDCgQbSWpRqtJ2KeHVSSv0Pnh9GvbXxHcxaldy3rxgGN5TkcnrXW6NptzPKCysIwuFmB5HsKf4gSObW5Wbgt8oI71e8KWrlGjyxGfWtpVG0mc0aCjJo4jVPC+oDU1cwkIoAYhs7j608WdzZ3YVJHMLfwt2r1CaxnxsBGPeqVxoyoBJNgkdBjipde4LDKOx5/q9qLi2Csp2MjbwfYcGuW8NjfpQbHVq9XuraNdM1K6ZAVSBkUY6sf/wBRryvw4NunLH6SkfzrZTvSZyTp2qpnsXhuTdpFuTz8orUU1geEZN2kRj+7xW4rcVzFFhTUimoENSqaQyQU4UwU4Uhjwamjbmq4NSI3NAGlC3yUVHEx20UlsUetd6aaCaQmgyENNNKaaTQAhqNjzinNUZ60WAG6E9q80+Js4k1aCE/dRdxr0lz8teRePpt2q3s5PEcDY/KpmzWitbnL6RD5ttcygfeb/GoNGt3h8aByvyORtNa3huEJo5DdTtz+tT20S/23D3KuMGjm1Z1wjoj0yBN1qqHn5ec96rpZ3Ebf6HOCB/yzkGR+FWomAjX6UtpOkM+6Q/LmsoI70vdKF3c30fyy6eS3qjdaiS7vCh2WojJ7ua0Na1SFVPl45HWubjlvNWuClu5WNPvGtLEqOhpxElhJcOJZRwoA+VaNTDNaORzkVnapq9ro0aR3YfzM4wqEk/lUra5bSaWVJCq3zDdwRTUWUmkjy7xIgttRLSDhjwfStXw3NgiSHD+uKw/G2r2f9pKuS/PYZqHw/emHUg8THyTjPsa3a0OTTmPS21C2ZMSKyt7qaytRvYGRgZCB7Dmte0eG5tRJ8rHFZGqxRBWYIBWSSubyhocxrWoG4s2sok8qBFY47ucdTXmGgNtgcekpr0bUAA0hHdT/ACrznRDmKc/9NT/OumK9xnk1176PUPB7f8S7HvW+p4rl/Bbn7K6+9dKjcVkjN7lhDUymqyHpU6GkwRMDTgaiU0+kyh4qRDzUIqROtIC7E3y0UyI/LRSQ7nsBplONMJpmYlIaWmGgBG6Uw05qYaAILp9sTN7V4144n/carJ1JXaK9e1l/Ls3Psa8S8YP5lvJGeskmKzk/eOiitC7oCt9gX0LDNclpXiCVPii2lMN0Mk/Bz90iu101RHa28fXOSfyFeS2koh+LAuWPAuup96uglKUr9jSpNx5bdz6PnlMcffp1rNuLx93B4rSVfOtseorPuNPaSFiMg1lBo9NPQwtY1B5ZltYctK/Ydveui0K2a0swnIYjJPqa57w/Z/ZZrm8ufmlEhGT2FXm8W6NHP5DXiLL2VhjNab7EOeupuz28U2GljViOhI5Fcr4k0+O5DJH+7PqDVubxZp6sQS7D2XINZF54i09pGd2eMHsymqSkF13OYvPCscbs7NvY9zVKS1+yptVQB7Vr6j4ns2ysayPgdlrm9R8SWIm8uV9jHopHNapSZzTlGPU6vwzqXloI2JAPGDU2u3RUEq3Fc1okzahIkdqrfOeDiun8W6a1np0bu3zleaz0TsaKTcTjby5zFM3YIefwridCT/iXNIR99ya6jWv9F0KeZj8zKaxrSDyNFtuOoFbX9w82prM67wW/Dj04rqkPFcZ4IfMs3pmuxU1mZvcsJUyGqyGpkNAidTTwahU1IDUlIkFPU81EDT1NAy3GeKKbEflopAexnpTDSk000GYh6UhoNNNAXEbpTGpxPFRtzQFzK8TSbdPk9SMCvFfELebLb+8hNexeLH26cx9Qa8aviGvIfx/nWUviOuivdNqKQLER2jgJ/E//AKq8T8RytBrdxcxn50mDA/jXsJfa1yByCqr/ADryDxHGGu5z1LyEk+grfDfERiNkfSfg7VE1TQbK9jYMJYlYj0OK3XCnp0rwT4HeMEs9QPhy9k2xuc27Hpn0r3JZd61jWpOEjuw9ZVIX6kEdvGt7JlAVbnFZfirwfpusRLMbZI5UOUIGCDXQwIHfrzVl14xUQk0auz6HncOl65bMUjSOdcjGUzgCodau9QaVPP023/d8kFa9DZVUHPB9q5/U4g8rnduJHeuhVExKEH0PJ9fk1G4aURhIVcbfkXkVh2+gxtcm6uwZJT3avT9VtIY4ycAmuTkjZ7khR8oNaKppoY1IQT0R1fw80uFf9JZRhelJ8Q7xbq5S2Q8DriodP1RNOsNgPb9a53WtQUeZczOBxnk9BWEYtyuVOaUbHIfEK7URRWcZ++4GParGpQ+VYQRnjag/lXJy3Ta14mjK5KGQKg9s9a7bxQdo29McCuqpHkSieYp88mw8EyYuJErtozwK8+8JN5WqYz14rvoqze5LLKHmpkNV07VMhpATrTwaiU08GkMkFPWoxUgpDRai+7RRD9yikDPYTTTRnFMJqjMDTe9BNRs+M0AOY0xjim7ww4OajZtxxRYDE8YEjT9/bB/lXkF8qrqES+/SvYPGCl9KkHXFeT6rD/p8Eo6ZANYyWp10n7pFcOUnkTucmvKdRJmlY9i5r03U7jZJeS944TXmUf7y3Eh7ua3o6K5FbexjRRyR+IbPymKyGUbSOor6l0W4uYtPia4yybR83+NfOui2guPGGmgcgyAivqbw/bI2nrC6hht5Bp4uatErBQs5MSxu494GetaqMGYZrm9b0m4tczWLMyDkoeo+lULDXpI2EdxuUjua5VG53c/Q7KW2EgbaeawNTs40LZkOfarcWsxsgIkH1BrK1K9R34YfnWli4tGFqcKYI3E1zl8IrZePvHk1uaveRxhm3jjqfSuC1vVRJIxDcdq0ijGrNIXUL8Ll3cLGvJJPFefeKfET6pP9ltWIgH3iP4qj8Y6lcTIIFcrGTyB3rD09PvN6Cu6hSSXMzyMRXk5cqOl+H1v5mvxyEZEbZrrPFJLg4/v4rE+GMX+lGQjrmt3xEubPd/elJ/nWFZ3mXSVoGdop2ajE3qRXocZzj6V51a/upYt3YKa9AtW3RI3qAaz6jZcXtUyVAlTJSYiZakFRLUi1JRIKlWoUqdaALdv9yin2w+SipQz1ZmphaqOtatp+kWpudQuo7eMc5dsZrx3xZ8b7CO4NvpUcjIDgyevvWkYSlsYuSW7PaZJ40BLSKMe9ZS65YzzyQxea5TO5ghA/WvnPxV8QvFOnaiLq0uo3sblQ0LY3A/XPeubuPGnjS+M15HdXCx4/eGJMKM/Stlh5Pcj20Ee8at8TfDNnfzWn9rSW9xC21laMkZ/AVx/iH4wXdur/AGK6hlXPyuqnj868Je5knuHkndpJHOWZuST700sclD0Pat1hYqxh9aZ6pafErxBqF4kd1qMbQucFQuOtdHHM2B5jF8sCDXhlrN5DoOpzwfSvUtE1T7XpEMmfnj4YfSubE0eU7cLW5tDS1gnz9Qjx9+BsfgK4C1I+ySq3Y5HtXc311G+oFP8AnrGQK4SZTDK8fZiRWVPsb1O5p/DJVn8W2TPzsmxX1JpaBY6+UfBkz6fqyXRXBhmG6vqnw9dRXllFcRHKOob6Vnil7xvhH7pozorpzwa5TXtIhnDMgCye1dc4yKyryIMxOcGuaLadzpsmjzHUodQsyRGxKj0rEutQvwTuLV6TqunTSAlVDVy99ocspO5WAPoK6FUMnE4PUbu4nyrMSKxbtGwS1d3daBIGIWMqO5Nc5rtn9lgkbHCgmrUjKUbbnmOvHddEdfSorKIrZyyEcGprqNmmaR87nPA9BVi0VZNMn29FcCvT5rRR5TV5s6v4Zx9M8da1tZUyWQ9mzVHwOFhgDf7JNaeqyIumiRhxuA/SuCbvNnXGygjMni2rE3sK6/TJN1pFz2FcSLyK6ucbtiouFX1rp9J1C0W1RXuYlb0LU7Mhs6BWqRWqhb3EU3+rkV/oc1ZVjSaJTLaNUqNzVRWqVDz1pFXLiGpl61Ujb1qZG5pFXNS2+5RTbU/u6KgZ5F8RdW8WXF39q8UWbNEx2qoJCL7CuTvtIzpSaxYt5loW2yqOWiPvXo/i34haL4n+G7xXUITVl+VkA4J/vV5x4V1ltJunjlXzbO5XZPGehHr9a9SmnbY86ry30d0eo+GdD8OXmnWM8RS6solQyRMdwDkc/Tmu+07Q9Nt9LuJBb20cVwcQxJjDD1Irj/h1p9tpukT22nSW92kqtLJk4aMdVP5Va1yye58NHVLO+eC9Hyx+ZKQpH+yPUjiuSo3z2O+irU72OJ+JPw/4l1XRo12R/wCsjQfeOew9a8tuEkRirqyOv3lYYIr6X8J6ilro1nJexPA0rhf3q8Bh6n3rgv2kdJ0601ax1Cx2CS6TM23oT61vRqtS5Gc2Iopx54nksTqwBwCRW94c1Nobryc7Vk+Uj0Nc2cxvuHTvVq1fdKjKcEHNdFWmpROWlUcJHe3dyzybl4eGQEe49Kzr5Q97JGf4zuB9KHk81vMRs7kGcetQXk3EUqnkHaa8tKzseve8bkb3c1sXUIAxxvz6+te6/BnxCl1Zizd8MFyoJrxS4hW+gDD5ZsbSexrW8C3lxp97HLGSrxN0qqsVKAUJuM7H1IZMrWfeNVPQtUj1PT47hDhivzD0NTzHcPWuDlPQTIUk5NRyyLtbp+VRy5DHrUT5SMttLe1Vysd0ZOqLkMzdK838csrxtbr9W+lei6y7bGYDtXk/jR5N84z87r17ACtqa1MKz908/wBRlUtNKuMKMA0nhoedpuoR9WG1h+tQ67btDbRIcjecgVN4FkRb945PuyDaa9Tl/d6HiuVqljsNA/drJD/zziWrOsy50rb3Mg4qlp7lGvphn5iFApNYukVF8w4VWrjtqdd7IzW8uN3nZcLGuAfU1zt7JbySNIJpA2egOKv61eJNb481VXoFFc07FmOOldlGn1OGtU6IvWmrahZy5tbyZP8AgRre0/xzrlsAryrMP9sVyyrgU6t3CL3Rgqklsz0jTviR8wW9s8DuyGu00HxBperLm1uF3/3CcGvBO1S2s0tvKJoZGjdehHWsZ4eLWhtDESW59Io1Sq3IrzrwD42W9KadqUgWfojno1d/G3QjmuKUHB2Z2wmpK5rWz/u6KghfC0VlYts+aJ1J5HUURPvTnr3pzjPWoj8p3D8a9o8c6PwP4gk0HX4buWaUWpG2ZVPLL6V7z4O1bS9Sie+toYrmzjO5A4+4c9DXzLkGpLbU9RsY5ba1vZoYZvvojYDVjVoKZ0UcRKmfU/i610+80htZl1GGGGKZWdI2AXtXifxf17R9dMJsppna3+WNsfIwriP7QvmtTateTmBjkxluCahin2KYnG+Juqnt7iohh1F3uaVMU5q1tyHAZahDGFh6E1YdPKk25yp5U+1R3Ee5DXScZp22pG3ikc5IxkCqyaq0sR3Dqf1qlaPuUxt1qIr5EpX+A9KzdKF7mqrzSSNu21iS1OMb0bqM10Og6tay3aBm2u3GfX61xK9D6VLbyNFIkinBUgipnQi4lwxMlJM+mvAmoGNFXPynrXeRMjruU815P8OLlLi1jYt95QQa9ItsqAc5rx5Rsz6KL5o3RYmBz0qOQfIeMVKW3HOKMKwOetIpIw76xaYfM2F9BXn/AMS9LjFhvhjO4enevVZwNpxXKeJrFryHy1Heri7Gc4XR4lf6M2sAQwzRxSpEWQOcbyP4RXH6aXs9R2tgMj4bB716b4u1zRtBgu9Pgs431iMqYJyM7M5yP5V5QZG80yEksSSfrXq0YvkszwMTJKpp0PRbSeMr/stlzj1rnPFF1tPlZ+blj+NVbXVGSGJN3I61lardG5unbOQe9TTpWlqOpWvHQq7i7nJqRFpqLgD1qZRgV1HJcQ9KVaXFAFAC96JTtjNKKjujiPHrQA6NiI1kjyrqeSK9d+F3iCTUrKSyupN08GME/wAS147GSBkVueCdTk03xBbz7tqM21x7Gsa1PmibUqnLI+go5MLRVVJAyBlPBGRRXmnpaHgWKhkGamHNRuODXs8kjx3JEH3celNn+8DTmxgimycxg0+Rk8yJIzlKSQU239KldeKORhzIsRCO40plHE9u276qarr8y1HbyGG4DDkdCPUVYuYxFPhfukbh7UuRj50Z0o8mcOOlWJFWaL+tFzGGXFQ2bkMYzT5WLmQkJ2sY36ipcdqbdoB846inIcqD6ijkYcyPTvhZqxS0jjZuY32n6dq9y0a5W4gUqc8V8y+AbhodQlhxkMM17v4Su38hT7V5OIoyU3ZH0eCrxdJXO2LKuAeKazfNiqazmZVbGMGnFzuNc/sZnZ7WArsA1ZWtzw2VnPezNtihQu2fatNFDHJzXmPx/wBYmsvD8Wnwgg3b4dgf4R2/WtaVCTklYwr14wg5Jnh+sXsmparc30py00hbmqSr8/NOX2psjbELd69n2bWh8w5pu9yK5kwdi9aSBM/eogj3Hc3JqdeCafIxcyE2806lFAHNHIw5kAHFKaWkpcjDmQq1WvG+ZVq1VOU5npqDDmQ4DilTKuGDcg5owfWkocGHMj33wleC+8O2dxnJ8sKfqKK5/wCFN0y+HmhbLbH4/GivMnQfMz04VYuKZ//Z">
            <a:extLst>
              <a:ext uri="{FF2B5EF4-FFF2-40B4-BE49-F238E27FC236}">
                <a16:creationId xmlns:a16="http://schemas.microsoft.com/office/drawing/2014/main" id="{394A2D44-5523-414D-82E0-48F2B650CF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81913-29EE-49D0-AE1F-85F10A0CD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3" y="4676109"/>
            <a:ext cx="1800201" cy="197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327E5-D230-4CCA-A833-B162AD505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540" y="4715783"/>
            <a:ext cx="1463250" cy="1951000"/>
          </a:xfrm>
          <a:prstGeom prst="rect">
            <a:avLst/>
          </a:prstGeom>
        </p:spPr>
      </p:pic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AF0F1EBB-2787-461C-9510-913049DDE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424" y="33265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Start of day: KS1 &amp; KS2 gates open at 8:40am and close at 8:55am. Registration is at 8:55am. </a:t>
            </a:r>
          </a:p>
          <a:p>
            <a:endParaRPr lang="en-GB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End of day: KS1 gate opens at 3:05pm, KS2 gate opens at 3:15pm. </a:t>
            </a:r>
          </a:p>
          <a:p>
            <a:endParaRPr lang="en-GB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Finish times: EYFS: 3:10pm, KS1: 3:15pm, KS2: 3:20pm.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Arrival and departure</a:t>
            </a:r>
          </a:p>
        </p:txBody>
      </p:sp>
      <p:pic>
        <p:nvPicPr>
          <p:cNvPr id="2" name="Slide 20">
            <a:hlinkClick r:id="" action="ppaction://media"/>
            <a:extLst>
              <a:ext uri="{FF2B5EF4-FFF2-40B4-BE49-F238E27FC236}">
                <a16:creationId xmlns:a16="http://schemas.microsoft.com/office/drawing/2014/main" id="{ACA44C33-6BA8-407D-8C27-603E29103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6440" y="604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In Year 5 &amp; 6 we are happy for pupils to begin walking independently if you think your child is ready.</a:t>
            </a:r>
          </a:p>
          <a:p>
            <a:endParaRPr lang="en-GB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If you wish for this to happen with your child, then please do remember to fill in the ‘Microsoft Form’ which has been sent to you. </a:t>
            </a:r>
          </a:p>
          <a:p>
            <a:endParaRPr lang="en-GB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We do reserve the right to change arrangements for children’s journey to and from school if their behaviour and conduct brings the school into disrepute.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43527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Leaving school unaccompanied</a:t>
            </a:r>
          </a:p>
        </p:txBody>
      </p:sp>
      <p:pic>
        <p:nvPicPr>
          <p:cNvPr id="2" name="Slide 21">
            <a:hlinkClick r:id="" action="ppaction://media"/>
            <a:extLst>
              <a:ext uri="{FF2B5EF4-FFF2-40B4-BE49-F238E27FC236}">
                <a16:creationId xmlns:a16="http://schemas.microsoft.com/office/drawing/2014/main" id="{DE97DA8F-ACFB-40C7-BF55-B4BBC1746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4512" y="731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2121224"/>
            <a:ext cx="9093696" cy="4525963"/>
          </a:xfrm>
        </p:spPr>
        <p:txBody>
          <a:bodyPr/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The BPSCA support all of our events throughout the year, helping us to raise money for the school. Year 6 leavers, Christmas </a:t>
            </a:r>
            <a:r>
              <a:rPr lang="en-GB" sz="24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trugs</a:t>
            </a:r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, Welly walk, Summer fun day and much more!</a:t>
            </a:r>
          </a:p>
          <a:p>
            <a:endParaRPr lang="en-GB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If you are interested in helping out then please do let us know.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43527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BPSCA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170793"/>
            <a:ext cx="1563017" cy="1668785"/>
          </a:xfrm>
          <a:prstGeom prst="rect">
            <a:avLst/>
          </a:prstGeom>
        </p:spPr>
      </p:pic>
      <p:pic>
        <p:nvPicPr>
          <p:cNvPr id="2" name="Slide 22">
            <a:hlinkClick r:id="" action="ppaction://media"/>
            <a:extLst>
              <a:ext uri="{FF2B5EF4-FFF2-40B4-BE49-F238E27FC236}">
                <a16:creationId xmlns:a16="http://schemas.microsoft.com/office/drawing/2014/main" id="{DDBFE06A-9FB7-4DE3-8965-DA2C2B32E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0456" y="76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2024063" y="1643063"/>
            <a:ext cx="82296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altLang="en-US" sz="2400" dirty="0">
                <a:solidFill>
                  <a:schemeClr val="bg2"/>
                </a:solidFill>
              </a:rPr>
              <a:t>Thank you for attending and we look forward to getting to know you all!</a:t>
            </a: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altLang="en-US" sz="2400" dirty="0">
                <a:solidFill>
                  <a:schemeClr val="bg2"/>
                </a:solidFill>
              </a:rPr>
              <a:t>Any 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27" y="2925597"/>
            <a:ext cx="2197981" cy="2578223"/>
          </a:xfrm>
          <a:prstGeom prst="rect">
            <a:avLst/>
          </a:prstGeom>
        </p:spPr>
      </p:pic>
      <p:sp>
        <p:nvSpPr>
          <p:cNvPr id="2" name="7-Point Star 1"/>
          <p:cNvSpPr/>
          <p:nvPr/>
        </p:nvSpPr>
        <p:spPr>
          <a:xfrm rot="20567020">
            <a:off x="1876053" y="2774549"/>
            <a:ext cx="3312368" cy="288032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We are always looking for reading volunteers</a:t>
            </a:r>
            <a:r>
              <a:rPr lang="en-GB" dirty="0">
                <a:solidFill>
                  <a:schemeClr val="bg2"/>
                </a:solidFill>
              </a:rPr>
              <a:t>!</a:t>
            </a:r>
          </a:p>
        </p:txBody>
      </p:sp>
      <p:pic>
        <p:nvPicPr>
          <p:cNvPr id="3" name="Slide 23">
            <a:hlinkClick r:id="" action="ppaction://media"/>
            <a:extLst>
              <a:ext uri="{FF2B5EF4-FFF2-40B4-BE49-F238E27FC236}">
                <a16:creationId xmlns:a16="http://schemas.microsoft.com/office/drawing/2014/main" id="{FB7BF36F-C954-4D3B-8755-7813B8789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8448" y="548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2135560" y="332656"/>
            <a:ext cx="75009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altLang="en-US" sz="3600" dirty="0">
                <a:solidFill>
                  <a:schemeClr val="bg2"/>
                </a:solidFill>
              </a:rPr>
              <a:t>Communication</a:t>
            </a:r>
          </a:p>
          <a:p>
            <a:pPr eaLnBrk="1" hangingPunct="1"/>
            <a:endParaRPr lang="en-GB" altLang="en-US" sz="3600" dirty="0">
              <a:solidFill>
                <a:schemeClr val="bg2"/>
              </a:solidFill>
            </a:endParaRPr>
          </a:p>
          <a:p>
            <a:pPr eaLnBrk="1" hangingPunct="1"/>
            <a:endParaRPr lang="en-GB" altLang="en-US" sz="3600" dirty="0">
              <a:solidFill>
                <a:schemeClr val="bg2"/>
              </a:solidFill>
            </a:endParaRPr>
          </a:p>
          <a:p>
            <a:pPr eaLnBrk="1" hangingPunct="1"/>
            <a:endParaRPr lang="en-GB" altLang="en-US" sz="3600" dirty="0">
              <a:solidFill>
                <a:schemeClr val="bg2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568F92-A3CF-9B6E-1573-C8F61840C14D}"/>
              </a:ext>
            </a:extLst>
          </p:cNvPr>
          <p:cNvSpPr>
            <a:spLocks noGrp="1"/>
          </p:cNvSpPr>
          <p:nvPr/>
        </p:nvSpPr>
        <p:spPr>
          <a:xfrm>
            <a:off x="1559496" y="1271003"/>
            <a:ext cx="8784976" cy="480118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orisandeRegular" panose="00000400000000000000" pitchFamily="2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Class teacher is your first point of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Please come and chat to us first thing in the morning or at pick up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Alternatively, contact through year group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Year group email – </a:t>
            </a:r>
            <a:r>
              <a:rPr lang="en-GB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year5@billingshurstprimary.org.uk</a:t>
            </a:r>
            <a:endParaRPr lang="en-GB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Emails checked up until 8.15am &amp; 3.20-4.30pm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Your email will be acknowledged as soon as it is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You may then be called at the end of the day or a meeting will be organised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Emails will be responded to within 24hrs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Call the school office for absence or changes to pick-up arrangements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8C744E7D-E614-490D-B7A4-C5E4B03F4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9606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4489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Our topics this term</a:t>
            </a:r>
          </a:p>
        </p:txBody>
      </p:sp>
      <p:sp>
        <p:nvSpPr>
          <p:cNvPr id="4099" name="Rectangle 3"/>
          <p:cNvSpPr txBox="1">
            <a:spLocks noChangeArrowheads="1"/>
          </p:cNvSpPr>
          <p:nvPr/>
        </p:nvSpPr>
        <p:spPr bwMode="auto">
          <a:xfrm>
            <a:off x="1952625" y="1643064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GB" altLang="en-US" sz="3200" dirty="0">
              <a:latin typeface="Arial" charset="0"/>
            </a:endParaRP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4151313" y="3644901"/>
            <a:ext cx="3744912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95825" y="3643313"/>
            <a:ext cx="2808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bg2"/>
                </a:solidFill>
              </a:rPr>
              <a:t>What lies beyond?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H="1">
            <a:off x="4095750" y="4760914"/>
            <a:ext cx="1214438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2351088" y="5157789"/>
            <a:ext cx="2087562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7967663" y="5084764"/>
            <a:ext cx="2087562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7967663" y="2708275"/>
            <a:ext cx="2087562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2351088" y="2708275"/>
            <a:ext cx="2087562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 flipV="1">
            <a:off x="4095750" y="3143251"/>
            <a:ext cx="1143000" cy="55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7096126" y="3209925"/>
            <a:ext cx="1643063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239001" y="4656139"/>
            <a:ext cx="1357313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798764" y="2714626"/>
            <a:ext cx="136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History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2881314" y="5205414"/>
            <a:ext cx="136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 Music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678864" y="2733676"/>
            <a:ext cx="136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D&amp;T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8382001" y="5133976"/>
            <a:ext cx="136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/>
              <a:t>Art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6096000" y="29241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6096000" y="47974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5087939" y="5445125"/>
            <a:ext cx="2016125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5080001" y="2205039"/>
            <a:ext cx="2016125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5519738" y="2349501"/>
            <a:ext cx="11144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altLang="en-US" dirty="0"/>
              <a:t>English</a:t>
            </a: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5331145" y="5587579"/>
            <a:ext cx="15295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altLang="en-US" dirty="0"/>
              <a:t>Computing</a:t>
            </a:r>
          </a:p>
        </p:txBody>
      </p: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1703388" y="3933825"/>
            <a:ext cx="2087562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H="1" flipV="1">
            <a:off x="3797301" y="4203700"/>
            <a:ext cx="341313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2024063" y="3929064"/>
            <a:ext cx="15712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altLang="en-US"/>
              <a:t>Geography</a:t>
            </a:r>
          </a:p>
        </p:txBody>
      </p:sp>
      <p:sp>
        <p:nvSpPr>
          <p:cNvPr id="4123" name="Oval 28"/>
          <p:cNvSpPr>
            <a:spLocks noChangeArrowheads="1"/>
          </p:cNvSpPr>
          <p:nvPr/>
        </p:nvSpPr>
        <p:spPr bwMode="auto">
          <a:xfrm>
            <a:off x="8183563" y="3860800"/>
            <a:ext cx="2087562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4" name="Rectangle 27"/>
          <p:cNvSpPr>
            <a:spLocks noChangeArrowheads="1"/>
          </p:cNvSpPr>
          <p:nvPr/>
        </p:nvSpPr>
        <p:spPr bwMode="auto">
          <a:xfrm>
            <a:off x="8616951" y="3933826"/>
            <a:ext cx="10118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altLang="en-US" dirty="0"/>
              <a:t>Maths</a:t>
            </a:r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 flipV="1">
            <a:off x="7885114" y="4143375"/>
            <a:ext cx="300037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78349" y="6331848"/>
            <a:ext cx="878510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Throughout the year we will also cover ….</a:t>
            </a: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745A3DA6-913B-4533-A440-2060475B7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8145" y="9980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A917-669A-1957-B5C9-D5A7CA87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Extra Year 5 events</a:t>
            </a:r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44750-0D68-7358-6978-6484894E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Poetry workshop.</a:t>
            </a:r>
          </a:p>
          <a:p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Planetarium visit.</a:t>
            </a:r>
          </a:p>
          <a:p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Lodge Hill residential.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8FE3B80C-49D4-4014-B896-FA554B428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480" y="755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FFB-2D15-2CFA-D36A-8E04A95B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Comic Sans MS" panose="030F0702030302020204" pitchFamily="66" charset="0"/>
              </a:rPr>
              <a:t>Reading</a:t>
            </a:r>
            <a:endParaRPr lang="en-GB" dirty="0">
              <a:solidFill>
                <a:schemeClr val="accent4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7B993A1C-46D0-4FDB-A977-AC9FFDA391A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34" y="1077216"/>
            <a:ext cx="487363" cy="487363"/>
          </a:xfrm>
        </p:spPr>
      </p:pic>
      <p:pic>
        <p:nvPicPr>
          <p:cNvPr id="2050" name="Picture 2" descr="Image result for secrets of the sun king book">
            <a:extLst>
              <a:ext uri="{FF2B5EF4-FFF2-40B4-BE49-F238E27FC236}">
                <a16:creationId xmlns:a16="http://schemas.microsoft.com/office/drawing/2014/main" id="{DF204A74-AB46-421C-B9D7-07B905B0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50" y="2204864"/>
            <a:ext cx="1714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gyptology emily sands">
            <a:extLst>
              <a:ext uri="{FF2B5EF4-FFF2-40B4-BE49-F238E27FC236}">
                <a16:creationId xmlns:a16="http://schemas.microsoft.com/office/drawing/2014/main" id="{E9C740DC-5EAA-4608-9DAC-030E9DA0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40" y="1320898"/>
            <a:ext cx="3024236" cy="26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kellig Cover">
            <a:extLst>
              <a:ext uri="{FF2B5EF4-FFF2-40B4-BE49-F238E27FC236}">
                <a16:creationId xmlns:a16="http://schemas.microsoft.com/office/drawing/2014/main" id="{44978DF9-3050-42BE-8AFB-BE188C589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662732"/>
            <a:ext cx="2044452" cy="31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2311145"/>
            <a:ext cx="10972800" cy="2990064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Your children will be sent home with: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A reading record book.</a:t>
            </a:r>
          </a:p>
          <a:p>
            <a:r>
              <a:rPr lang="en-GB" dirty="0">
                <a:solidFill>
                  <a:schemeClr val="bg2"/>
                </a:solidFill>
                <a:latin typeface="Comic Sans MS" panose="030F0702030302020204" pitchFamily="66" charset="0"/>
              </a:rPr>
              <a:t>A library book of their choice.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28575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How to support 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569B4-4299-A406-BAE3-5103DAAD2E3D}"/>
              </a:ext>
            </a:extLst>
          </p:cNvPr>
          <p:cNvSpPr txBox="1"/>
          <p:nvPr/>
        </p:nvSpPr>
        <p:spPr>
          <a:xfrm>
            <a:off x="612476" y="1713594"/>
            <a:ext cx="609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Reading</a:t>
            </a:r>
            <a:r>
              <a:rPr lang="en-GB" sz="24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:</a:t>
            </a:r>
            <a:endParaRPr lang="en-GB" dirty="0"/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AB2E66C7-905A-4DD3-93F3-DC35691C4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5693" y="1159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28575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Reading records</a:t>
            </a:r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1309725" y="1425576"/>
            <a:ext cx="9515400" cy="514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When you read with your children, please do write a comment in their reading records.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The adults they read with at school will also write in these.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Please try to ensure that your child reads or is read to every night (KS2 20mins).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Whilst you are reading, please support your child to learn key words and ask questions about the books that they are reading.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Examples might include: a prediction of what may happen next; a summary of what they have read.</a:t>
            </a:r>
            <a:endParaRPr lang="en-GB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3B9432E0-9D13-48DA-9C31-6772E88057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0731" y="476672"/>
            <a:ext cx="487363" cy="48736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kern="1200" dirty="0">
                <a:solidFill>
                  <a:schemeClr val="bg2"/>
                </a:solidFill>
                <a:latin typeface="Comic Sans MS" pitchFamily="66" charset="0"/>
                <a:ea typeface="+mn-ea"/>
                <a:cs typeface="+mn-cs"/>
              </a:rPr>
              <a:t>English</a:t>
            </a: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839416" y="1600201"/>
            <a:ext cx="10297144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Areas of learning this term are on narrative writing, diary writing and explanation texts.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  <a:latin typeface="Comic Sans MS"/>
              </a:rPr>
              <a:t>Spellings – spellings to be given out and tested weekly. Spellings will be individualised for each child and focus on common exception words the children have misspelt in their writing.</a:t>
            </a:r>
            <a:endParaRPr lang="en-GB" altLang="en-US" sz="2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Expectations of presentation.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Writing for a purpose – making links.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400" dirty="0">
                <a:solidFill>
                  <a:schemeClr val="bg2"/>
                </a:solidFill>
              </a:rPr>
              <a:t>Whole class reading – high quality texts chosen by the class teacher.</a:t>
            </a:r>
            <a:endParaRPr lang="en-GB" altLang="en-US" sz="32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3200" dirty="0">
              <a:latin typeface="Arial" charset="0"/>
            </a:endParaRP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EC24A956-779F-4BB9-BDCF-D0F31F3A1B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1821" y="604044"/>
            <a:ext cx="487363" cy="48736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3366"/>
      </a:dk1>
      <a:lt1>
        <a:srgbClr val="FFFFFF"/>
      </a:lt1>
      <a:dk2>
        <a:srgbClr val="0034F1"/>
      </a:dk2>
      <a:lt2>
        <a:srgbClr val="CCFFFF"/>
      </a:lt2>
      <a:accent1>
        <a:srgbClr val="3366CC"/>
      </a:accent1>
      <a:accent2>
        <a:srgbClr val="00B000"/>
      </a:accent2>
      <a:accent3>
        <a:srgbClr val="AAAEF7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FFFF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3366"/>
        </a:dk1>
        <a:lt1>
          <a:srgbClr val="FFFFFF"/>
        </a:lt1>
        <a:dk2>
          <a:srgbClr val="0034F1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EF7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3366"/>
        </a:dk1>
        <a:lt1>
          <a:srgbClr val="FFFFFF"/>
        </a:lt1>
        <a:dk2>
          <a:srgbClr val="0033F1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DF7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4">
    <a:dk1>
      <a:srgbClr val="003366"/>
    </a:dk1>
    <a:lt1>
      <a:srgbClr val="FFFFFF"/>
    </a:lt1>
    <a:dk2>
      <a:srgbClr val="0034F1"/>
    </a:dk2>
    <a:lt2>
      <a:srgbClr val="CCFFFF"/>
    </a:lt2>
    <a:accent1>
      <a:srgbClr val="3366CC"/>
    </a:accent1>
    <a:accent2>
      <a:srgbClr val="00B000"/>
    </a:accent2>
    <a:accent3>
      <a:srgbClr val="AAAEF7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2.xml><?xml version="1.0" encoding="utf-8"?>
<a:themeOverride xmlns:a="http://schemas.openxmlformats.org/drawingml/2006/main">
  <a:clrScheme name="Default Design 14">
    <a:dk1>
      <a:srgbClr val="003366"/>
    </a:dk1>
    <a:lt1>
      <a:srgbClr val="FFFFFF"/>
    </a:lt1>
    <a:dk2>
      <a:srgbClr val="0034F1"/>
    </a:dk2>
    <a:lt2>
      <a:srgbClr val="CCFFFF"/>
    </a:lt2>
    <a:accent1>
      <a:srgbClr val="3366CC"/>
    </a:accent1>
    <a:accent2>
      <a:srgbClr val="00B000"/>
    </a:accent2>
    <a:accent3>
      <a:srgbClr val="AAAEF7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3.xml><?xml version="1.0" encoding="utf-8"?>
<a:themeOverride xmlns:a="http://schemas.openxmlformats.org/drawingml/2006/main">
  <a:clrScheme name="Default Design 14">
    <a:dk1>
      <a:srgbClr val="003366"/>
    </a:dk1>
    <a:lt1>
      <a:srgbClr val="FFFFFF"/>
    </a:lt1>
    <a:dk2>
      <a:srgbClr val="0034F1"/>
    </a:dk2>
    <a:lt2>
      <a:srgbClr val="CCFFFF"/>
    </a:lt2>
    <a:accent1>
      <a:srgbClr val="3366CC"/>
    </a:accent1>
    <a:accent2>
      <a:srgbClr val="00B000"/>
    </a:accent2>
    <a:accent3>
      <a:srgbClr val="AAAEF7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1012</Words>
  <Application>Microsoft Office PowerPoint</Application>
  <PresentationFormat>Widescreen</PresentationFormat>
  <Paragraphs>142</Paragraphs>
  <Slides>23</Slides>
  <Notes>4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Comic Sans MS</vt:lpstr>
      <vt:lpstr>Segoe UI</vt:lpstr>
      <vt:lpstr>Wingdings</vt:lpstr>
      <vt:lpstr>Default Design</vt:lpstr>
      <vt:lpstr>PowerPoint Presentation</vt:lpstr>
      <vt:lpstr>PowerPoint Presentation</vt:lpstr>
      <vt:lpstr>PowerPoint Presentation</vt:lpstr>
      <vt:lpstr>Our topics this term</vt:lpstr>
      <vt:lpstr>Extra Year 5 events</vt:lpstr>
      <vt:lpstr>Reading</vt:lpstr>
      <vt:lpstr>How to support at home</vt:lpstr>
      <vt:lpstr>Reading records</vt:lpstr>
      <vt:lpstr>English</vt:lpstr>
      <vt:lpstr>Maths</vt:lpstr>
      <vt:lpstr>Optional homework</vt:lpstr>
      <vt:lpstr>Autumn Homework</vt:lpstr>
      <vt:lpstr>Homework</vt:lpstr>
      <vt:lpstr>Twitter / X</vt:lpstr>
      <vt:lpstr>Physical Education</vt:lpstr>
      <vt:lpstr>Uniform </vt:lpstr>
      <vt:lpstr>Healthy Minds</vt:lpstr>
      <vt:lpstr>Behaviour and expectations</vt:lpstr>
      <vt:lpstr>PowerPoint Presentation</vt:lpstr>
      <vt:lpstr>Arrival and departure</vt:lpstr>
      <vt:lpstr>Leaving school unaccompanied</vt:lpstr>
      <vt:lpstr>BPSCA</vt:lpstr>
      <vt:lpstr>Thank You</vt:lpstr>
    </vt:vector>
  </TitlesOfParts>
  <Company>Bolton LEA Schools ICT 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Any Authorised User</dc:creator>
  <cp:lastModifiedBy>Rebecca Brown</cp:lastModifiedBy>
  <cp:revision>112</cp:revision>
  <dcterms:created xsi:type="dcterms:W3CDTF">2007-01-16T21:35:11Z</dcterms:created>
  <dcterms:modified xsi:type="dcterms:W3CDTF">2023-09-27T15:59:02Z</dcterms:modified>
</cp:coreProperties>
</file>