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92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34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26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77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498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0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49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3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23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9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58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D74F83-E20F-4B92-879A-74C0F8DF5700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D61E2FA-DB2A-4C9D-90DC-5A08940C2F1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130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vereading4kids.co.uk/" TargetMode="External"/><Relationship Id="rId2" Type="http://schemas.openxmlformats.org/officeDocument/2006/relationships/hyperlink" Target="https://www.booktrust.org.uk/books-and-reading/bookfind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856" y="564579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Reading for pleasure at Billingshurst Primary School</a:t>
            </a:r>
          </a:p>
        </p:txBody>
      </p:sp>
      <p:pic>
        <p:nvPicPr>
          <p:cNvPr id="1026" name="Picture 2" descr="http://www.billingshurstprimary.org.uk/core/passwords/read_logo/43dd23d4b3ddc0ac72ade38f51b426b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827" y="3467760"/>
            <a:ext cx="270795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14856" y="5065776"/>
            <a:ext cx="460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17112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Books in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EYFS and KS1</a:t>
            </a:r>
          </a:p>
          <a:p>
            <a:r>
              <a:rPr lang="en-GB" dirty="0"/>
              <a:t>Children are given a book suitable to their attainment level each week – please do not swap these mid-week as the children are encouraged to ‘master’ reading them</a:t>
            </a:r>
          </a:p>
          <a:p>
            <a:r>
              <a:rPr lang="en-GB" dirty="0"/>
              <a:t>This is recorded in their reading record</a:t>
            </a:r>
          </a:p>
          <a:p>
            <a:r>
              <a:rPr lang="en-GB" dirty="0"/>
              <a:t>The aim is to re-read books to develop fluency – develop prosody (raffle tickets could be awarded for this!)</a:t>
            </a:r>
          </a:p>
          <a:p>
            <a:r>
              <a:rPr lang="en-GB" dirty="0"/>
              <a:t>Children are also allowed to choose a library book to read each week to read for pleasure</a:t>
            </a:r>
          </a:p>
          <a:p>
            <a:r>
              <a:rPr lang="en-GB" dirty="0"/>
              <a:t>Book corners give age-appropriate and topic or theme-focused reads for pleasure</a:t>
            </a:r>
          </a:p>
        </p:txBody>
      </p:sp>
    </p:spTree>
    <p:extLst>
      <p:ext uri="{BB962C8B-B14F-4D97-AF65-F5344CB8AC3E}">
        <p14:creationId xmlns:p14="http://schemas.microsoft.com/office/powerpoint/2010/main" val="384669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book corner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851" y="2037422"/>
            <a:ext cx="2901696" cy="4351338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Quick Reads</a:t>
            </a:r>
          </a:p>
          <a:p>
            <a:r>
              <a:rPr lang="en-GB" dirty="0"/>
              <a:t>High interest; low level texts</a:t>
            </a:r>
          </a:p>
          <a:p>
            <a:r>
              <a:rPr lang="en-GB" dirty="0"/>
              <a:t>Enough range for the unique children in your class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03420" y="1911902"/>
            <a:ext cx="2761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Year group reads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selection of fiction and non-fiction pitched for your year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Regularly updated and organised by genre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Lots of ‘if you like…’ recommendations – get the children to lead this, especially on Flexible Friday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Topic recommendations on display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92257" y="1886952"/>
            <a:ext cx="3099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Deep reads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Reading pitched for your more fluent readers to deepen their reading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Children who are selecting these need to know who they are and why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librarians, teachers in next year group(s) for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Y6 may want to consider some YA fiction, more mature newspapers </a:t>
            </a:r>
            <a:r>
              <a:rPr lang="en-GB" dirty="0" err="1"/>
              <a:t>etc</a:t>
            </a:r>
            <a:r>
              <a:rPr lang="en-GB" dirty="0"/>
              <a:t>, as well as secondary level texts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22378" y="1956918"/>
            <a:ext cx="3165230" cy="29091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301549" y="1956918"/>
            <a:ext cx="3165230" cy="40660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59550" y="1909461"/>
            <a:ext cx="3165230" cy="447929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024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https://www.booktrust.org.uk/books-and-reading/bookfinder/</a:t>
            </a:r>
            <a:r>
              <a:rPr lang="en-GB" dirty="0"/>
              <a:t> Book Trust age books, have a ‘</a:t>
            </a:r>
            <a:r>
              <a:rPr lang="en-GB" dirty="0" err="1"/>
              <a:t>bookfinder</a:t>
            </a:r>
            <a:r>
              <a:rPr lang="en-GB" dirty="0"/>
              <a:t>’ tool, and recommend ‘if you like…, try…’ examples</a:t>
            </a:r>
          </a:p>
          <a:p>
            <a:r>
              <a:rPr lang="en-GB" dirty="0">
                <a:hlinkClick r:id="rId3"/>
              </a:rPr>
              <a:t>https://www.lovereading4kids.co.uk/</a:t>
            </a:r>
            <a:r>
              <a:rPr lang="en-GB" dirty="0"/>
              <a:t> Reviews, book age-</a:t>
            </a:r>
            <a:r>
              <a:rPr lang="en-GB" dirty="0" err="1"/>
              <a:t>rater</a:t>
            </a:r>
            <a:r>
              <a:rPr lang="en-GB" dirty="0"/>
              <a:t>, recommendations</a:t>
            </a:r>
          </a:p>
          <a:p>
            <a:r>
              <a:rPr lang="en-GB" dirty="0"/>
              <a:t>Schools library service – you can request books pitched to your year group and class reading levels once a term</a:t>
            </a:r>
          </a:p>
          <a:p>
            <a:r>
              <a:rPr lang="en-GB" dirty="0"/>
              <a:t>School reading Twitter - @</a:t>
            </a:r>
            <a:r>
              <a:rPr lang="en-GB" dirty="0" err="1"/>
              <a:t>BPSreading</a:t>
            </a:r>
            <a:r>
              <a:rPr lang="en-GB" dirty="0"/>
              <a:t> </a:t>
            </a:r>
          </a:p>
          <a:p>
            <a:r>
              <a:rPr lang="en-GB" dirty="0"/>
              <a:t>Instagram - @</a:t>
            </a:r>
            <a:r>
              <a:rPr lang="en-GB" dirty="0" err="1"/>
              <a:t>bpsreading</a:t>
            </a:r>
            <a:endParaRPr lang="en-GB" dirty="0"/>
          </a:p>
          <a:p>
            <a:r>
              <a:rPr lang="en-GB" dirty="0"/>
              <a:t>Facebook will also be linked</a:t>
            </a:r>
          </a:p>
        </p:txBody>
      </p:sp>
    </p:spTree>
    <p:extLst>
      <p:ext uri="{BB962C8B-B14F-4D97-AF65-F5344CB8AC3E}">
        <p14:creationId xmlns:p14="http://schemas.microsoft.com/office/powerpoint/2010/main" val="386070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reading for pleasure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Reading for pleasure has many non-literacy benefits and can increase empathy, improve relationships with others, reduce the symptoms of depression and improve wellbeing throughout life (The Reading Agency 2015)</a:t>
            </a:r>
          </a:p>
          <a:p>
            <a:r>
              <a:rPr lang="en-GB" sz="2400" dirty="0"/>
              <a:t>Students who read for pleasure make significantly more progress in vocabulary, spelling and maths than children who read very little (Sullivan and Brown 2013)</a:t>
            </a:r>
          </a:p>
          <a:p>
            <a:r>
              <a:rPr lang="en-GB" sz="2400" dirty="0"/>
              <a:t>Apart from attendance, reading for pleasure has the greatest impact on school attainment across the curriculum (Sutton Trust)</a:t>
            </a:r>
          </a:p>
        </p:txBody>
      </p:sp>
    </p:spTree>
    <p:extLst>
      <p:ext uri="{BB962C8B-B14F-4D97-AF65-F5344CB8AC3E}">
        <p14:creationId xmlns:p14="http://schemas.microsoft.com/office/powerpoint/2010/main" val="40581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you can help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Parents and the home environment are essential to the early teaching of reading and fostering a love of reading; children are more likely to continue to be readers in homes where books and reading are valued (Clark and </a:t>
            </a:r>
            <a:r>
              <a:rPr lang="en-GB" dirty="0" err="1"/>
              <a:t>Rumbold</a:t>
            </a:r>
            <a:r>
              <a:rPr lang="en-GB" dirty="0"/>
              <a:t>, 2006)</a:t>
            </a:r>
          </a:p>
          <a:p>
            <a:r>
              <a:rPr lang="en-GB" dirty="0"/>
              <a:t>Reading for pleasure is strongly influenced by relationships between teachers and children, and children and families (</a:t>
            </a:r>
            <a:r>
              <a:rPr lang="en-GB" dirty="0" err="1"/>
              <a:t>Cremin</a:t>
            </a:r>
            <a:r>
              <a:rPr lang="en-GB" dirty="0"/>
              <a:t> et al, 2009)</a:t>
            </a:r>
          </a:p>
          <a:p>
            <a:r>
              <a:rPr lang="en-GB" dirty="0"/>
              <a:t>Research reports a link between library use and reading for pleasure; young people that use their public library are nearly twice as likely to be reading outside of class every day (Clark and Hawkins, 2011)</a:t>
            </a:r>
          </a:p>
        </p:txBody>
      </p:sp>
    </p:spTree>
    <p:extLst>
      <p:ext uri="{BB962C8B-B14F-4D97-AF65-F5344CB8AC3E}">
        <p14:creationId xmlns:p14="http://schemas.microsoft.com/office/powerpoint/2010/main" val="356092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you can help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Encourage children to read what they enjoy</a:t>
            </a:r>
          </a:p>
          <a:p>
            <a:r>
              <a:rPr lang="en-GB" dirty="0"/>
              <a:t>A mixture of fiction and non-fiction</a:t>
            </a:r>
          </a:p>
          <a:p>
            <a:r>
              <a:rPr lang="en-GB" dirty="0"/>
              <a:t>Use our reading social media to discover new ideas and books – share this with your child(</a:t>
            </a:r>
            <a:r>
              <a:rPr lang="en-GB" dirty="0" err="1"/>
              <a:t>ren</a:t>
            </a:r>
            <a:r>
              <a:rPr lang="en-GB" dirty="0"/>
              <a:t>)</a:t>
            </a:r>
          </a:p>
          <a:p>
            <a:r>
              <a:rPr lang="en-GB" dirty="0"/>
              <a:t>Create time and space to read together – individually or aloud together</a:t>
            </a:r>
          </a:p>
          <a:p>
            <a:r>
              <a:rPr lang="en-GB" dirty="0"/>
              <a:t>Read ‘deeper reads’ to your child to extend their experiences – no child is too old to enjoy an adult reading to them</a:t>
            </a:r>
          </a:p>
          <a:p>
            <a:r>
              <a:rPr lang="en-GB" dirty="0"/>
              <a:t>Try and find a space to do this that makes it feel special and valued</a:t>
            </a:r>
          </a:p>
        </p:txBody>
      </p:sp>
    </p:spTree>
    <p:extLst>
      <p:ext uri="{BB962C8B-B14F-4D97-AF65-F5344CB8AC3E}">
        <p14:creationId xmlns:p14="http://schemas.microsoft.com/office/powerpoint/2010/main" val="181646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have we reflected and revised our approach?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Too many children turned off reading for pleasure in KS2</a:t>
            </a:r>
          </a:p>
          <a:p>
            <a:r>
              <a:rPr lang="en-GB" sz="2400" dirty="0"/>
              <a:t>Pupil voice: “reading should be hard” “lots of chapters” “big books”</a:t>
            </a:r>
          </a:p>
          <a:p>
            <a:r>
              <a:rPr lang="en-GB" sz="2400" dirty="0"/>
              <a:t>Children found it hard to discover books they liked that matched their current reading skills</a:t>
            </a:r>
          </a:p>
          <a:p>
            <a:r>
              <a:rPr lang="en-GB" sz="2400" dirty="0"/>
              <a:t>Views on reading records and reading journals were mixed – for many this was a potential battleground at home and “got in the way of reading”</a:t>
            </a:r>
          </a:p>
          <a:p>
            <a:r>
              <a:rPr lang="en-GB" sz="2400" dirty="0"/>
              <a:t>Reading attainment was being valued above reading pleasure – counter-intuitive as this was stopping children reading independently in KS2</a:t>
            </a:r>
          </a:p>
        </p:txBody>
      </p:sp>
    </p:spTree>
    <p:extLst>
      <p:ext uri="{BB962C8B-B14F-4D97-AF65-F5344CB8AC3E}">
        <p14:creationId xmlns:p14="http://schemas.microsoft.com/office/powerpoint/2010/main" val="210756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in-school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Autofit/>
          </a:bodyPr>
          <a:lstStyle/>
          <a:p>
            <a:r>
              <a:rPr lang="en-GB" sz="2800" dirty="0"/>
              <a:t>Celebrate reading for pleasure with raffle tickets for the reading raffle</a:t>
            </a:r>
          </a:p>
          <a:p>
            <a:r>
              <a:rPr lang="en-GB" sz="2800" dirty="0"/>
              <a:t>Max 3 tickets per child, per week</a:t>
            </a:r>
          </a:p>
          <a:p>
            <a:r>
              <a:rPr lang="en-GB" sz="2800" dirty="0"/>
              <a:t>Can be combined with merits and/or house points</a:t>
            </a:r>
          </a:p>
          <a:p>
            <a:r>
              <a:rPr lang="en-GB" sz="2800" dirty="0"/>
              <a:t>Each week, a winner of a book in KS1 and KS2</a:t>
            </a:r>
          </a:p>
          <a:p>
            <a:r>
              <a:rPr lang="en-GB" sz="2800" dirty="0"/>
              <a:t>In-school monitoring to make sure all children are given an equal opportunity to gain tickets</a:t>
            </a:r>
          </a:p>
          <a:p>
            <a:r>
              <a:rPr lang="en-GB" sz="2800" dirty="0"/>
              <a:t>This will reward reading for pleasure in school and at home</a:t>
            </a:r>
          </a:p>
        </p:txBody>
      </p:sp>
    </p:spTree>
    <p:extLst>
      <p:ext uri="{BB962C8B-B14F-4D97-AF65-F5344CB8AC3E}">
        <p14:creationId xmlns:p14="http://schemas.microsoft.com/office/powerpoint/2010/main" val="135636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EYFS and KS1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Reading record will be reintroduced (although not an automatic award of raffle tickets)</a:t>
            </a:r>
          </a:p>
          <a:p>
            <a:r>
              <a:rPr lang="en-GB" sz="2800" dirty="0"/>
              <a:t>This will be acknowledgment only, but families are encouraged to discuss reading with class teachers via the usual channels (face-to-face, email or telephone)</a:t>
            </a:r>
          </a:p>
          <a:p>
            <a:r>
              <a:rPr lang="en-GB" sz="2800" dirty="0"/>
              <a:t>Submissions to the reading Twitter, Instagram and Facebook account are welcome and encouraged – from children (under supervision) and adults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68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KS2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Pupil voice was not positive about reading records, so we have decided to make these optional in KS2</a:t>
            </a:r>
          </a:p>
          <a:p>
            <a:r>
              <a:rPr lang="en-GB" sz="3200" dirty="0"/>
              <a:t>Children will be encouraged and rewarded for sharing and celebrating their reading – teachers will make sure this happening</a:t>
            </a:r>
          </a:p>
          <a:p>
            <a:r>
              <a:rPr lang="en-GB" sz="3200" dirty="0"/>
              <a:t>Teachers will monitor reading choices, guided by newly organised book corners and the library to make sure choices are age and attainment appropriate and progressive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19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Raffle tickets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These will be awarded according to the unique child, for example: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Send a selfie of child reading at home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Recommending a book in school or via our reading social media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 class presentations on books, newspaper articles and magazines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Persevering to finish a book, if this is particular challenge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Branching out to try a new genre or author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Contributing to class displays or reading scrapbooks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list is not exclusive or exhaustive</a:t>
            </a:r>
          </a:p>
        </p:txBody>
      </p:sp>
    </p:spTree>
    <p:extLst>
      <p:ext uri="{BB962C8B-B14F-4D97-AF65-F5344CB8AC3E}">
        <p14:creationId xmlns:p14="http://schemas.microsoft.com/office/powerpoint/2010/main" val="3642465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732</TotalTime>
  <Words>989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Integral</vt:lpstr>
      <vt:lpstr>Reading for pleasure at Billingshurst Primary School</vt:lpstr>
      <vt:lpstr>Why is reading for pleasure important?</vt:lpstr>
      <vt:lpstr>How you can help at home</vt:lpstr>
      <vt:lpstr>How you can help at home</vt:lpstr>
      <vt:lpstr>Why have we reflected and revised our approach?</vt:lpstr>
      <vt:lpstr>Our in-school approach</vt:lpstr>
      <vt:lpstr>EYFS and KS1</vt:lpstr>
      <vt:lpstr>KS2</vt:lpstr>
      <vt:lpstr>Raffle tickets </vt:lpstr>
      <vt:lpstr>Books in school</vt:lpstr>
      <vt:lpstr>A book corner</vt:lpstr>
      <vt:lpstr>Useful links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for pleasure at Billingshurst Primary School</dc:title>
  <dc:creator>David Timmins</dc:creator>
  <cp:lastModifiedBy>David Timmins</cp:lastModifiedBy>
  <cp:revision>26</cp:revision>
  <dcterms:created xsi:type="dcterms:W3CDTF">2021-11-02T09:45:01Z</dcterms:created>
  <dcterms:modified xsi:type="dcterms:W3CDTF">2022-10-21T10:04:02Z</dcterms:modified>
</cp:coreProperties>
</file>