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04AB49-1C13-A4E8-AA61-A1FAB2BDE0DA}" v="63" dt="2023-11-02T09:39:10.334"/>
    <p1510:client id="{E9530A43-865E-B65E-0DF9-E691B3888056}" v="222" dt="2023-10-19T15:47:25.6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30" autoAdjust="0"/>
    <p:restoredTop sz="94660"/>
  </p:normalViewPr>
  <p:slideViewPr>
    <p:cSldViewPr snapToGrid="0">
      <p:cViewPr varScale="1">
        <p:scale>
          <a:sx n="87" d="100"/>
          <a:sy n="87" d="100"/>
        </p:scale>
        <p:origin x="288" y="8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nwyn Spoard" userId="S::bspoard@billingshurstprimary.org.uk::76116741-0a5f-4a92-9eb6-15efdc28c0d8" providerId="AD" clId="Web-{E9530A43-865E-B65E-0DF9-E691B3888056}"/>
    <pc:docChg chg="modSld">
      <pc:chgData name="Bronwyn Spoard" userId="S::bspoard@billingshurstprimary.org.uk::76116741-0a5f-4a92-9eb6-15efdc28c0d8" providerId="AD" clId="Web-{E9530A43-865E-B65E-0DF9-E691B3888056}" dt="2023-10-19T15:47:24.832" v="115" actId="20577"/>
      <pc:docMkLst>
        <pc:docMk/>
      </pc:docMkLst>
      <pc:sldChg chg="modSp">
        <pc:chgData name="Bronwyn Spoard" userId="S::bspoard@billingshurstprimary.org.uk::76116741-0a5f-4a92-9eb6-15efdc28c0d8" providerId="AD" clId="Web-{E9530A43-865E-B65E-0DF9-E691B3888056}" dt="2023-10-19T15:47:24.832" v="115" actId="20577"/>
        <pc:sldMkLst>
          <pc:docMk/>
          <pc:sldMk cId="1434370675" sldId="256"/>
        </pc:sldMkLst>
        <pc:spChg chg="mod">
          <ac:chgData name="Bronwyn Spoard" userId="S::bspoard@billingshurstprimary.org.uk::76116741-0a5f-4a92-9eb6-15efdc28c0d8" providerId="AD" clId="Web-{E9530A43-865E-B65E-0DF9-E691B3888056}" dt="2023-10-19T15:46:13.378" v="83" actId="1076"/>
          <ac:spMkLst>
            <pc:docMk/>
            <pc:sldMk cId="1434370675" sldId="256"/>
            <ac:spMk id="17" creationId="{00000000-0000-0000-0000-000000000000}"/>
          </ac:spMkLst>
        </pc:spChg>
        <pc:spChg chg="mod">
          <ac:chgData name="Bronwyn Spoard" userId="S::bspoard@billingshurstprimary.org.uk::76116741-0a5f-4a92-9eb6-15efdc28c0d8" providerId="AD" clId="Web-{E9530A43-865E-B65E-0DF9-E691B3888056}" dt="2023-10-19T15:47:24.832" v="115" actId="20577"/>
          <ac:spMkLst>
            <pc:docMk/>
            <pc:sldMk cId="1434370675" sldId="256"/>
            <ac:spMk id="31" creationId="{00000000-0000-0000-0000-000000000000}"/>
          </ac:spMkLst>
        </pc:spChg>
      </pc:sldChg>
    </pc:docChg>
  </pc:docChgLst>
  <pc:docChgLst>
    <pc:chgData name="David Timmins" userId="S::dtimmins@billingshurstprimary.org.uk::45ef9d80-b4c9-4b4b-b60e-723ad4d414a1" providerId="AD" clId="Web-{8B04AB49-1C13-A4E8-AA61-A1FAB2BDE0DA}"/>
    <pc:docChg chg="modSld">
      <pc:chgData name="David Timmins" userId="S::dtimmins@billingshurstprimary.org.uk::45ef9d80-b4c9-4b4b-b60e-723ad4d414a1" providerId="AD" clId="Web-{8B04AB49-1C13-A4E8-AA61-A1FAB2BDE0DA}" dt="2023-11-02T09:39:08.912" v="28" actId="20577"/>
      <pc:docMkLst>
        <pc:docMk/>
      </pc:docMkLst>
      <pc:sldChg chg="modSp">
        <pc:chgData name="David Timmins" userId="S::dtimmins@billingshurstprimary.org.uk::45ef9d80-b4c9-4b4b-b60e-723ad4d414a1" providerId="AD" clId="Web-{8B04AB49-1C13-A4E8-AA61-A1FAB2BDE0DA}" dt="2023-11-02T09:39:08.912" v="28" actId="20577"/>
        <pc:sldMkLst>
          <pc:docMk/>
          <pc:sldMk cId="1434370675" sldId="256"/>
        </pc:sldMkLst>
        <pc:spChg chg="mod">
          <ac:chgData name="David Timmins" userId="S::dtimmins@billingshurstprimary.org.uk::45ef9d80-b4c9-4b4b-b60e-723ad4d414a1" providerId="AD" clId="Web-{8B04AB49-1C13-A4E8-AA61-A1FAB2BDE0DA}" dt="2023-11-02T09:39:08.912" v="28" actId="20577"/>
          <ac:spMkLst>
            <pc:docMk/>
            <pc:sldMk cId="1434370675" sldId="256"/>
            <ac:spMk id="3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375F7B-F76E-4EBA-9B70-043D9E51A8F3}"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320310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375F7B-F76E-4EBA-9B70-043D9E51A8F3}"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343271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375F7B-F76E-4EBA-9B70-043D9E51A8F3}"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364645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375F7B-F76E-4EBA-9B70-043D9E51A8F3}"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81221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375F7B-F76E-4EBA-9B70-043D9E51A8F3}"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16324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375F7B-F76E-4EBA-9B70-043D9E51A8F3}" type="datetimeFigureOut">
              <a:rPr lang="en-GB" smtClean="0"/>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47151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375F7B-F76E-4EBA-9B70-043D9E51A8F3}" type="datetimeFigureOut">
              <a:rPr lang="en-GB" smtClean="0"/>
              <a:t>02/11/2023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237863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375F7B-F76E-4EBA-9B70-043D9E51A8F3}" type="datetimeFigureOut">
              <a:rPr lang="en-GB" smtClean="0"/>
              <a:t>02/11/2023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1671346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75F7B-F76E-4EBA-9B70-043D9E51A8F3}" type="datetimeFigureOut">
              <a:rPr lang="en-GB" smtClean="0"/>
              <a:t>02/11/2023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3403641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375F7B-F76E-4EBA-9B70-043D9E51A8F3}" type="datetimeFigureOut">
              <a:rPr lang="en-GB" smtClean="0"/>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2627479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375F7B-F76E-4EBA-9B70-043D9E51A8F3}" type="datetimeFigureOut">
              <a:rPr lang="en-GB" smtClean="0"/>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B69DB1-FE45-4918-AA35-918B22E91ABA}" type="slidenum">
              <a:rPr lang="en-GB" smtClean="0"/>
              <a:t>‹#›</a:t>
            </a:fld>
            <a:endParaRPr lang="en-GB"/>
          </a:p>
        </p:txBody>
      </p:sp>
    </p:spTree>
    <p:extLst>
      <p:ext uri="{BB962C8B-B14F-4D97-AF65-F5344CB8AC3E}">
        <p14:creationId xmlns:p14="http://schemas.microsoft.com/office/powerpoint/2010/main" val="3471501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75F7B-F76E-4EBA-9B70-043D9E51A8F3}" type="datetimeFigureOut">
              <a:rPr lang="en-GB" smtClean="0"/>
              <a:t>02/11/2023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69DB1-FE45-4918-AA35-918B22E91ABA}" type="slidenum">
              <a:rPr lang="en-GB" smtClean="0"/>
              <a:t>‹#›</a:t>
            </a:fld>
            <a:endParaRPr lang="en-GB"/>
          </a:p>
        </p:txBody>
      </p:sp>
    </p:spTree>
    <p:extLst>
      <p:ext uri="{BB962C8B-B14F-4D97-AF65-F5344CB8AC3E}">
        <p14:creationId xmlns:p14="http://schemas.microsoft.com/office/powerpoint/2010/main" val="3959658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847592" y="4102701"/>
            <a:ext cx="4554364" cy="1200329"/>
          </a:xfrm>
          <a:prstGeom prst="rect">
            <a:avLst/>
          </a:prstGeom>
          <a:solidFill>
            <a:schemeClr val="accent2">
              <a:lumMod val="40000"/>
              <a:lumOff val="60000"/>
            </a:schemeClr>
          </a:solidFill>
          <a:effectLst>
            <a:glow rad="127000">
              <a:schemeClr val="accent1">
                <a:alpha val="17000"/>
              </a:schemeClr>
            </a:glow>
          </a:effectLst>
        </p:spPr>
        <p:txBody>
          <a:bodyPr wrap="square" rtlCol="0">
            <a:spAutoFit/>
          </a:bodyPr>
          <a:lstStyle/>
          <a:p>
            <a:pPr algn="ctr"/>
            <a:r>
              <a:rPr lang="en-GB" sz="3600" dirty="0">
                <a:ln w="0"/>
                <a:effectLst>
                  <a:outerShdw blurRad="38100" dist="19050" dir="2700000" algn="tl" rotWithShape="0">
                    <a:schemeClr val="dk1">
                      <a:alpha val="40000"/>
                    </a:schemeClr>
                  </a:outerShdw>
                </a:effectLst>
              </a:rPr>
              <a:t>Why is weather wonderful?</a:t>
            </a:r>
          </a:p>
        </p:txBody>
      </p:sp>
      <p:sp>
        <p:nvSpPr>
          <p:cNvPr id="11" name="TextBox 10"/>
          <p:cNvSpPr txBox="1"/>
          <p:nvPr/>
        </p:nvSpPr>
        <p:spPr>
          <a:xfrm>
            <a:off x="180521" y="2142649"/>
            <a:ext cx="3567286" cy="954107"/>
          </a:xfrm>
          <a:prstGeom prst="rect">
            <a:avLst/>
          </a:prstGeom>
          <a:solidFill>
            <a:schemeClr val="accent6">
              <a:lumMod val="40000"/>
              <a:lumOff val="60000"/>
            </a:schemeClr>
          </a:solidFill>
          <a:ln w="28575">
            <a:solidFill>
              <a:schemeClr val="tx1"/>
            </a:solidFill>
          </a:ln>
        </p:spPr>
        <p:txBody>
          <a:bodyPr wrap="square" rtlCol="0">
            <a:spAutoFit/>
          </a:bodyPr>
          <a:lstStyle/>
          <a:p>
            <a:pPr algn="just"/>
            <a:r>
              <a:rPr lang="en-GB" sz="1400" dirty="0">
                <a:solidFill>
                  <a:sysClr val="windowText" lastClr="000000"/>
                </a:solidFill>
              </a:rPr>
              <a:t>As scientists, we will be observing simple changes over time and identifying seasonal changes. We will be performing simple tests and explaining the results we found. </a:t>
            </a:r>
            <a:endParaRPr lang="en-GB" sz="1400" dirty="0"/>
          </a:p>
        </p:txBody>
      </p:sp>
      <p:sp>
        <p:nvSpPr>
          <p:cNvPr id="9" name="Rectangle 8"/>
          <p:cNvSpPr/>
          <p:nvPr/>
        </p:nvSpPr>
        <p:spPr>
          <a:xfrm>
            <a:off x="138694" y="326509"/>
            <a:ext cx="3567286" cy="1384995"/>
          </a:xfrm>
          <a:prstGeom prst="rect">
            <a:avLst/>
          </a:prstGeom>
          <a:solidFill>
            <a:schemeClr val="accent6">
              <a:lumMod val="40000"/>
              <a:lumOff val="60000"/>
            </a:schemeClr>
          </a:solidFill>
          <a:ln w="28575">
            <a:solidFill>
              <a:schemeClr val="tx1"/>
            </a:solidFill>
          </a:ln>
        </p:spPr>
        <p:txBody>
          <a:bodyPr wrap="square">
            <a:spAutoFit/>
          </a:bodyPr>
          <a:lstStyle/>
          <a:p>
            <a:pPr algn="just"/>
            <a:r>
              <a:rPr lang="en-GB" sz="1400" dirty="0">
                <a:solidFill>
                  <a:sysClr val="windowText" lastClr="000000"/>
                </a:solidFill>
              </a:rPr>
              <a:t>As athletes, we will be learning how to throw a ball underarm in order to pass to team mates. We will be working on our skills of rolling a ball accurately towards a target. Inside, we will be responding to rhythm and pattern through movements in order to express ourselves. </a:t>
            </a:r>
            <a:endParaRPr lang="en-GB" sz="1400" dirty="0"/>
          </a:p>
        </p:txBody>
      </p:sp>
      <p:sp>
        <p:nvSpPr>
          <p:cNvPr id="12" name="Rectangle 11"/>
          <p:cNvSpPr/>
          <p:nvPr/>
        </p:nvSpPr>
        <p:spPr>
          <a:xfrm>
            <a:off x="8501743" y="1801906"/>
            <a:ext cx="3620104" cy="1384995"/>
          </a:xfrm>
          <a:prstGeom prst="rect">
            <a:avLst/>
          </a:prstGeom>
          <a:solidFill>
            <a:srgbClr val="FFCCFF"/>
          </a:solidFill>
          <a:ln w="28575">
            <a:solidFill>
              <a:schemeClr val="tx1"/>
            </a:solidFill>
          </a:ln>
        </p:spPr>
        <p:txBody>
          <a:bodyPr wrap="square">
            <a:spAutoFit/>
          </a:bodyPr>
          <a:lstStyle/>
          <a:p>
            <a:pPr algn="just"/>
            <a:r>
              <a:rPr lang="en-GB" sz="1400" dirty="0">
                <a:solidFill>
                  <a:sysClr val="windowText" lastClr="000000"/>
                </a:solidFill>
              </a:rPr>
              <a:t>As artists, we will be exploring the </a:t>
            </a:r>
            <a:r>
              <a:rPr lang="en-GB" sz="1400" dirty="0"/>
              <a:t>work of Eric Carle to recreate his techniques by learning the skill of colour mixing and printing using both natural and man made objects. The children will the use their  paper to create a collage that depicts a season. </a:t>
            </a:r>
          </a:p>
        </p:txBody>
      </p:sp>
      <p:sp>
        <p:nvSpPr>
          <p:cNvPr id="14" name="Rectangle 13"/>
          <p:cNvSpPr/>
          <p:nvPr/>
        </p:nvSpPr>
        <p:spPr>
          <a:xfrm>
            <a:off x="8501742" y="5521821"/>
            <a:ext cx="3620104" cy="1169551"/>
          </a:xfrm>
          <a:prstGeom prst="rect">
            <a:avLst/>
          </a:prstGeom>
          <a:solidFill>
            <a:srgbClr val="FFCCFF"/>
          </a:solidFill>
          <a:ln w="28575">
            <a:solidFill>
              <a:schemeClr val="tx1"/>
            </a:solidFill>
          </a:ln>
        </p:spPr>
        <p:txBody>
          <a:bodyPr wrap="square">
            <a:spAutoFit/>
          </a:bodyPr>
          <a:lstStyle/>
          <a:p>
            <a:pPr algn="just"/>
            <a:r>
              <a:rPr lang="en-GB" sz="1400" dirty="0">
                <a:solidFill>
                  <a:sysClr val="windowText" lastClr="000000"/>
                </a:solidFill>
              </a:rPr>
              <a:t>As musicians, </a:t>
            </a:r>
            <a:r>
              <a:rPr lang="en-GB" sz="1400" dirty="0"/>
              <a:t>we will be exploring the composition of reggae music to learn and perform a song. We will also be learning Christmas songs to perform during our Christmas play. </a:t>
            </a:r>
          </a:p>
        </p:txBody>
      </p:sp>
      <p:sp>
        <p:nvSpPr>
          <p:cNvPr id="15" name="Rectangle 14"/>
          <p:cNvSpPr/>
          <p:nvPr/>
        </p:nvSpPr>
        <p:spPr>
          <a:xfrm>
            <a:off x="8501742" y="4651286"/>
            <a:ext cx="3620104" cy="523220"/>
          </a:xfrm>
          <a:prstGeom prst="rect">
            <a:avLst/>
          </a:prstGeom>
          <a:solidFill>
            <a:srgbClr val="FFCCFF"/>
          </a:solidFill>
          <a:ln w="28575">
            <a:solidFill>
              <a:schemeClr val="tx1"/>
            </a:solidFill>
          </a:ln>
        </p:spPr>
        <p:txBody>
          <a:bodyPr wrap="square">
            <a:spAutoFit/>
          </a:bodyPr>
          <a:lstStyle/>
          <a:p>
            <a:pPr algn="just"/>
            <a:r>
              <a:rPr lang="en-GB" sz="1400" dirty="0">
                <a:solidFill>
                  <a:sysClr val="windowText" lastClr="000000"/>
                </a:solidFill>
              </a:rPr>
              <a:t>As computer scientists, we will be using iPads and cameras to record our weather reports.  </a:t>
            </a:r>
            <a:endParaRPr lang="en-GB" sz="1400" dirty="0"/>
          </a:p>
        </p:txBody>
      </p:sp>
      <p:sp>
        <p:nvSpPr>
          <p:cNvPr id="16" name="Rectangle 15"/>
          <p:cNvSpPr/>
          <p:nvPr/>
        </p:nvSpPr>
        <p:spPr>
          <a:xfrm>
            <a:off x="8501742" y="221039"/>
            <a:ext cx="3620105" cy="1384995"/>
          </a:xfrm>
          <a:prstGeom prst="rect">
            <a:avLst/>
          </a:prstGeom>
          <a:solidFill>
            <a:srgbClr val="FFCCFF"/>
          </a:solidFill>
          <a:ln w="28575">
            <a:solidFill>
              <a:schemeClr val="tx1"/>
            </a:solidFill>
          </a:ln>
        </p:spPr>
        <p:txBody>
          <a:bodyPr wrap="square">
            <a:spAutoFit/>
          </a:bodyPr>
          <a:lstStyle/>
          <a:p>
            <a:pPr algn="just"/>
            <a:r>
              <a:rPr lang="en-GB" sz="1400" dirty="0">
                <a:solidFill>
                  <a:sysClr val="windowText" lastClr="000000"/>
                </a:solidFill>
              </a:rPr>
              <a:t>As members of the school community, we will be exploring how our faces and body language change based on how we are feeling. We will be identifying different emotions and how we can support ourselves and others when they are feeling different emotions. </a:t>
            </a:r>
          </a:p>
        </p:txBody>
      </p:sp>
      <p:sp>
        <p:nvSpPr>
          <p:cNvPr id="17" name="Rectangle 16"/>
          <p:cNvSpPr/>
          <p:nvPr/>
        </p:nvSpPr>
        <p:spPr>
          <a:xfrm>
            <a:off x="179334" y="5358494"/>
            <a:ext cx="3567286" cy="1200329"/>
          </a:xfrm>
          <a:prstGeom prst="rect">
            <a:avLst/>
          </a:prstGeom>
          <a:solidFill>
            <a:schemeClr val="accent6">
              <a:lumMod val="40000"/>
              <a:lumOff val="60000"/>
            </a:schemeClr>
          </a:solidFill>
          <a:ln w="28575">
            <a:solidFill>
              <a:schemeClr val="tx1"/>
            </a:solidFill>
          </a:ln>
        </p:spPr>
        <p:txBody>
          <a:bodyPr wrap="square" lIns="91440" tIns="45720" rIns="91440" bIns="45720" anchor="t">
            <a:spAutoFit/>
          </a:bodyPr>
          <a:lstStyle/>
          <a:p>
            <a:r>
              <a:rPr lang="en-GB" sz="1600" b="1" u="sng" dirty="0">
                <a:solidFill>
                  <a:sysClr val="windowText" lastClr="000000"/>
                </a:solidFill>
              </a:rPr>
              <a:t>Key texts and complimentary reading:</a:t>
            </a:r>
          </a:p>
          <a:p>
            <a:r>
              <a:rPr lang="en-GB" sz="1400" dirty="0">
                <a:solidFill>
                  <a:sysClr val="windowText" lastClr="000000"/>
                </a:solidFill>
              </a:rPr>
              <a:t>‘The Wind Blew’ by Pat Hutchins </a:t>
            </a:r>
            <a:endParaRPr lang="en-GB" sz="1400" dirty="0">
              <a:solidFill>
                <a:sysClr val="windowText" lastClr="000000"/>
              </a:solidFill>
              <a:cs typeface="Calibri"/>
            </a:endParaRPr>
          </a:p>
          <a:p>
            <a:r>
              <a:rPr lang="en-GB" sz="1400" dirty="0">
                <a:solidFill>
                  <a:sysClr val="windowText" lastClr="000000"/>
                </a:solidFill>
              </a:rPr>
              <a:t>‘The Snowman’ by Raymond Briggs </a:t>
            </a:r>
            <a:endParaRPr lang="en-GB" sz="1400" dirty="0">
              <a:solidFill>
                <a:sysClr val="windowText" lastClr="000000"/>
              </a:solidFill>
              <a:cs typeface="Calibri"/>
            </a:endParaRPr>
          </a:p>
          <a:p>
            <a:r>
              <a:rPr lang="en-GB" sz="1400" dirty="0">
                <a:solidFill>
                  <a:sysClr val="windowText" lastClr="000000"/>
                </a:solidFill>
                <a:cs typeface="Calibri"/>
              </a:rPr>
              <a:t>'After the Storm' by Nick Butterworth</a:t>
            </a:r>
          </a:p>
          <a:p>
            <a:r>
              <a:rPr lang="en-GB" sz="1400" dirty="0">
                <a:solidFill>
                  <a:sysClr val="windowText" lastClr="000000"/>
                </a:solidFill>
                <a:cs typeface="Calibri"/>
              </a:rPr>
              <a:t>'We're Going on a Leaf Hunt' by Steve Metzger</a:t>
            </a:r>
          </a:p>
        </p:txBody>
      </p:sp>
      <p:sp>
        <p:nvSpPr>
          <p:cNvPr id="25" name="TextBox 24">
            <a:extLst>
              <a:ext uri="{FF2B5EF4-FFF2-40B4-BE49-F238E27FC236}">
                <a16:creationId xmlns:a16="http://schemas.microsoft.com/office/drawing/2014/main" id="{D0FBA398-AFDD-476B-9D4C-61B9694E46F1}"/>
              </a:ext>
            </a:extLst>
          </p:cNvPr>
          <p:cNvSpPr txBox="1"/>
          <p:nvPr/>
        </p:nvSpPr>
        <p:spPr>
          <a:xfrm>
            <a:off x="8501743" y="3349864"/>
            <a:ext cx="3620104" cy="954107"/>
          </a:xfrm>
          <a:prstGeom prst="rect">
            <a:avLst/>
          </a:prstGeom>
          <a:solidFill>
            <a:srgbClr val="FFCCFF"/>
          </a:solidFill>
          <a:ln w="28575">
            <a:solidFill>
              <a:schemeClr val="tx1"/>
            </a:solidFill>
          </a:ln>
        </p:spPr>
        <p:txBody>
          <a:bodyPr wrap="square" rtlCol="0">
            <a:spAutoFit/>
          </a:bodyPr>
          <a:lstStyle/>
          <a:p>
            <a:pPr algn="just"/>
            <a:r>
              <a:rPr lang="en-GB" sz="1400" dirty="0">
                <a:solidFill>
                  <a:sysClr val="windowText" lastClr="000000"/>
                </a:solidFill>
              </a:rPr>
              <a:t>As designers, we will design our own Christmas card with a lever to create a moving part. We will learn how to join materials together and then evaluate our product. </a:t>
            </a:r>
          </a:p>
        </p:txBody>
      </p:sp>
      <p:sp>
        <p:nvSpPr>
          <p:cNvPr id="31" name="Rectangle 30"/>
          <p:cNvSpPr/>
          <p:nvPr/>
        </p:nvSpPr>
        <p:spPr>
          <a:xfrm>
            <a:off x="4268407" y="221039"/>
            <a:ext cx="3620105" cy="1815882"/>
          </a:xfrm>
          <a:prstGeom prst="rect">
            <a:avLst/>
          </a:prstGeom>
          <a:solidFill>
            <a:schemeClr val="accent2">
              <a:lumMod val="60000"/>
              <a:lumOff val="40000"/>
            </a:schemeClr>
          </a:solidFill>
          <a:ln w="28575">
            <a:solidFill>
              <a:schemeClr val="tx1"/>
            </a:solidFill>
          </a:ln>
        </p:spPr>
        <p:txBody>
          <a:bodyPr wrap="square" lIns="91440" tIns="45720" rIns="91440" bIns="45720" anchor="t">
            <a:spAutoFit/>
          </a:bodyPr>
          <a:lstStyle/>
          <a:p>
            <a:pPr algn="just"/>
            <a:r>
              <a:rPr lang="en-GB" sz="1400" dirty="0">
                <a:solidFill>
                  <a:sysClr val="windowText" lastClr="000000"/>
                </a:solidFill>
              </a:rPr>
              <a:t>As readers and writers, we will be writing simple sentences to inform what the wind blew. We will be writing an Autumn poem and learning how to sequence sentences to form a short story. We will be learning how to persuade our grown-ups to come to our Christmas production and writing to inform by filming our own weather forecasts. </a:t>
            </a:r>
          </a:p>
        </p:txBody>
      </p:sp>
      <p:sp>
        <p:nvSpPr>
          <p:cNvPr id="32" name="Rectangle 31"/>
          <p:cNvSpPr/>
          <p:nvPr/>
        </p:nvSpPr>
        <p:spPr>
          <a:xfrm>
            <a:off x="4282389" y="2188815"/>
            <a:ext cx="3620105" cy="1815882"/>
          </a:xfrm>
          <a:prstGeom prst="rect">
            <a:avLst/>
          </a:prstGeom>
          <a:solidFill>
            <a:schemeClr val="accent2">
              <a:lumMod val="60000"/>
              <a:lumOff val="40000"/>
            </a:schemeClr>
          </a:solidFill>
          <a:ln w="28575">
            <a:solidFill>
              <a:schemeClr val="tx1"/>
            </a:solidFill>
          </a:ln>
        </p:spPr>
        <p:txBody>
          <a:bodyPr wrap="square">
            <a:spAutoFit/>
          </a:bodyPr>
          <a:lstStyle/>
          <a:p>
            <a:pPr algn="just"/>
            <a:r>
              <a:rPr lang="en-GB" sz="1400" dirty="0">
                <a:solidFill>
                  <a:sysClr val="windowText" lastClr="000000"/>
                </a:solidFill>
              </a:rPr>
              <a:t>As mathematicians, we will be learning about patterns in order to copy, extend and design our own by creating our own Christmas wrapping paper. We will be identifying and comparing 2D and 3D shapes. We will be using the part whole model to partition numbers one to ten. </a:t>
            </a:r>
            <a:endParaRPr lang="en-GB" sz="1400" dirty="0"/>
          </a:p>
          <a:p>
            <a:pPr algn="ctr"/>
            <a:endParaRPr lang="en-GB" sz="1400" dirty="0">
              <a:solidFill>
                <a:sysClr val="windowText" lastClr="000000"/>
              </a:solidFill>
            </a:endParaRPr>
          </a:p>
        </p:txBody>
      </p:sp>
      <p:sp>
        <p:nvSpPr>
          <p:cNvPr id="18" name="TextBox 17"/>
          <p:cNvSpPr txBox="1"/>
          <p:nvPr/>
        </p:nvSpPr>
        <p:spPr>
          <a:xfrm>
            <a:off x="180521" y="3527901"/>
            <a:ext cx="3567286" cy="1384995"/>
          </a:xfrm>
          <a:prstGeom prst="rect">
            <a:avLst/>
          </a:prstGeom>
          <a:solidFill>
            <a:schemeClr val="accent6">
              <a:lumMod val="40000"/>
              <a:lumOff val="60000"/>
            </a:schemeClr>
          </a:solidFill>
          <a:ln w="28575">
            <a:solidFill>
              <a:schemeClr val="tx1"/>
            </a:solidFill>
          </a:ln>
        </p:spPr>
        <p:txBody>
          <a:bodyPr wrap="square" rtlCol="0">
            <a:spAutoFit/>
          </a:bodyPr>
          <a:lstStyle/>
          <a:p>
            <a:pPr algn="just"/>
            <a:r>
              <a:rPr lang="en-GB" sz="1400" dirty="0">
                <a:solidFill>
                  <a:sysClr val="windowText" lastClr="000000"/>
                </a:solidFill>
              </a:rPr>
              <a:t>As geographers, we will be identifying weather patterns in the United Kingdom and learning about extreme weather conditions. We will think about the potential affects of extreme weather and how these events have affected the UK in the past. </a:t>
            </a:r>
            <a:endParaRPr lang="en-GB" sz="1400" dirty="0"/>
          </a:p>
        </p:txBody>
      </p:sp>
      <p:sp>
        <p:nvSpPr>
          <p:cNvPr id="19" name="TextBox 18">
            <a:extLst>
              <a:ext uri="{FF2B5EF4-FFF2-40B4-BE49-F238E27FC236}">
                <a16:creationId xmlns:a16="http://schemas.microsoft.com/office/drawing/2014/main" id="{D0FBA398-AFDD-476B-9D4C-61B9694E46F1}"/>
              </a:ext>
            </a:extLst>
          </p:cNvPr>
          <p:cNvSpPr txBox="1"/>
          <p:nvPr/>
        </p:nvSpPr>
        <p:spPr>
          <a:xfrm>
            <a:off x="4282390" y="5533083"/>
            <a:ext cx="3620104" cy="1169551"/>
          </a:xfrm>
          <a:prstGeom prst="rect">
            <a:avLst/>
          </a:prstGeom>
          <a:solidFill>
            <a:schemeClr val="accent2">
              <a:lumMod val="60000"/>
              <a:lumOff val="40000"/>
            </a:schemeClr>
          </a:solidFill>
          <a:ln w="28575">
            <a:solidFill>
              <a:schemeClr val="tx1"/>
            </a:solidFill>
          </a:ln>
        </p:spPr>
        <p:txBody>
          <a:bodyPr wrap="square" rtlCol="0">
            <a:spAutoFit/>
          </a:bodyPr>
          <a:lstStyle/>
          <a:p>
            <a:pPr algn="just"/>
            <a:r>
              <a:rPr lang="en-GB" sz="1400" dirty="0">
                <a:solidFill>
                  <a:sysClr val="windowText" lastClr="000000"/>
                </a:solidFill>
              </a:rPr>
              <a:t>As faith leaders, we will be learning about why and how Hindus celebrate Diwali and Christians celebrate Christmas. We will be exploring similarities and differences between the two celebrations. </a:t>
            </a:r>
          </a:p>
        </p:txBody>
      </p:sp>
    </p:spTree>
    <p:extLst>
      <p:ext uri="{BB962C8B-B14F-4D97-AF65-F5344CB8AC3E}">
        <p14:creationId xmlns:p14="http://schemas.microsoft.com/office/powerpoint/2010/main" val="1434370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693</TotalTime>
  <Words>472</Words>
  <Application>Microsoft Office PowerPoint</Application>
  <PresentationFormat>Widescreen</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Mason</dc:creator>
  <cp:lastModifiedBy>Mary Mason</cp:lastModifiedBy>
  <cp:revision>60</cp:revision>
  <dcterms:created xsi:type="dcterms:W3CDTF">2022-07-14T13:31:26Z</dcterms:created>
  <dcterms:modified xsi:type="dcterms:W3CDTF">2023-11-02T09:39:10Z</dcterms:modified>
</cp:coreProperties>
</file>